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697" r:id="rId3"/>
    <p:sldMasterId id="2147483684" r:id="rId4"/>
    <p:sldMasterId id="2147483660" r:id="rId5"/>
    <p:sldMasterId id="2147483672" r:id="rId6"/>
  </p:sldMasterIdLst>
  <p:notesMasterIdLst>
    <p:notesMasterId r:id="rId32"/>
  </p:notesMasterIdLst>
  <p:handoutMasterIdLst>
    <p:handoutMasterId r:id="rId33"/>
  </p:handoutMasterIdLst>
  <p:sldIdLst>
    <p:sldId id="256" r:id="rId7"/>
    <p:sldId id="295" r:id="rId8"/>
    <p:sldId id="296" r:id="rId9"/>
    <p:sldId id="297" r:id="rId10"/>
    <p:sldId id="268" r:id="rId11"/>
    <p:sldId id="298" r:id="rId12"/>
    <p:sldId id="281" r:id="rId13"/>
    <p:sldId id="286" r:id="rId14"/>
    <p:sldId id="283" r:id="rId15"/>
    <p:sldId id="279" r:id="rId16"/>
    <p:sldId id="303" r:id="rId17"/>
    <p:sldId id="302" r:id="rId18"/>
    <p:sldId id="299" r:id="rId19"/>
    <p:sldId id="277" r:id="rId20"/>
    <p:sldId id="261" r:id="rId21"/>
    <p:sldId id="301" r:id="rId22"/>
    <p:sldId id="300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1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  <a:srgbClr val="FCD5B5"/>
    <a:srgbClr val="7F7F7F"/>
    <a:srgbClr val="F79646"/>
    <a:srgbClr val="E46C0A"/>
    <a:srgbClr val="FFFFFF"/>
    <a:srgbClr val="948A5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01" autoAdjust="0"/>
  </p:normalViewPr>
  <p:slideViewPr>
    <p:cSldViewPr>
      <p:cViewPr varScale="1">
        <p:scale>
          <a:sx n="91" d="100"/>
          <a:sy n="91" d="100"/>
        </p:scale>
        <p:origin x="-786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普通网民</c:v>
                </c:pt>
              </c:strCache>
            </c:strRef>
          </c:tx>
          <c:spPr>
            <a:solidFill>
              <a:srgbClr val="CC706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1000元及以下</c:v>
                </c:pt>
                <c:pt idx="1">
                  <c:v>1001-2000元</c:v>
                </c:pt>
                <c:pt idx="2">
                  <c:v>2001-3000元</c:v>
                </c:pt>
                <c:pt idx="3">
                  <c:v>3001-5000元</c:v>
                </c:pt>
                <c:pt idx="4">
                  <c:v>5001-8000元</c:v>
                </c:pt>
                <c:pt idx="5">
                  <c:v>8001-10000元</c:v>
                </c:pt>
                <c:pt idx="6">
                  <c:v>10001-20000元</c:v>
                </c:pt>
                <c:pt idx="7">
                  <c:v>20000元以上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0.3000000000000001</c:v>
                </c:pt>
                <c:pt idx="1">
                  <c:v>0.3000000000000001</c:v>
                </c:pt>
                <c:pt idx="2">
                  <c:v>0.15000000000000005</c:v>
                </c:pt>
                <c:pt idx="3">
                  <c:v>0.11</c:v>
                </c:pt>
                <c:pt idx="4">
                  <c:v>6.0000000000000019E-2</c:v>
                </c:pt>
                <c:pt idx="5">
                  <c:v>3.0000000000000002E-2</c:v>
                </c:pt>
                <c:pt idx="6">
                  <c:v>4.0000000000000015E-2</c:v>
                </c:pt>
                <c:pt idx="7">
                  <c:v>2.0000000000000007E-2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83419648"/>
        <c:axId val="183421184"/>
      </c:barChart>
      <c:catAx>
        <c:axId val="18341964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one"/>
        <c:crossAx val="183421184"/>
        <c:crosses val="autoZero"/>
        <c:auto val="1"/>
        <c:lblAlgn val="ctr"/>
        <c:lblOffset val="100"/>
        <c:noMultiLvlLbl val="0"/>
      </c:catAx>
      <c:valAx>
        <c:axId val="183421184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one"/>
        <c:crossAx val="1834196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去哪儿网用户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1000元及以下</c:v>
                </c:pt>
                <c:pt idx="1">
                  <c:v>1001-2000元</c:v>
                </c:pt>
                <c:pt idx="2">
                  <c:v>2001-3000元</c:v>
                </c:pt>
                <c:pt idx="3">
                  <c:v>3001-5000元</c:v>
                </c:pt>
                <c:pt idx="4">
                  <c:v>5001-8000元</c:v>
                </c:pt>
                <c:pt idx="5">
                  <c:v>8001-10000元</c:v>
                </c:pt>
                <c:pt idx="6">
                  <c:v>10001-20000元</c:v>
                </c:pt>
                <c:pt idx="7">
                  <c:v>20000元以上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0.11</c:v>
                </c:pt>
                <c:pt idx="1">
                  <c:v>0.2</c:v>
                </c:pt>
                <c:pt idx="2">
                  <c:v>0.18000000000000005</c:v>
                </c:pt>
                <c:pt idx="3">
                  <c:v>0.2</c:v>
                </c:pt>
                <c:pt idx="4">
                  <c:v>0.1</c:v>
                </c:pt>
                <c:pt idx="5">
                  <c:v>8.0000000000000029E-2</c:v>
                </c:pt>
                <c:pt idx="6">
                  <c:v>7.0000000000000021E-2</c:v>
                </c:pt>
                <c:pt idx="7">
                  <c:v>6.0000000000000019E-2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93009920"/>
        <c:axId val="193069056"/>
      </c:barChart>
      <c:catAx>
        <c:axId val="19300992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one"/>
        <c:crossAx val="193069056"/>
        <c:crosses val="autoZero"/>
        <c:auto val="1"/>
        <c:lblAlgn val="ctr"/>
        <c:lblOffset val="100"/>
        <c:noMultiLvlLbl val="0"/>
      </c:catAx>
      <c:valAx>
        <c:axId val="193069056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one"/>
        <c:crossAx val="1930099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7"/>
        <c:axId val="171249664"/>
        <c:axId val="171251200"/>
      </c:barChart>
      <c:catAx>
        <c:axId val="171249664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one"/>
        <c:crossAx val="171251200"/>
        <c:crosses val="autoZero"/>
        <c:auto val="1"/>
        <c:lblAlgn val="ctr"/>
        <c:lblOffset val="100"/>
        <c:noMultiLvlLbl val="0"/>
      </c:catAx>
      <c:valAx>
        <c:axId val="171251200"/>
        <c:scaling>
          <c:orientation val="maxMin"/>
        </c:scaling>
        <c:delete val="1"/>
        <c:axPos val="t"/>
        <c:numFmt formatCode="0.0%" sourceLinked="1"/>
        <c:majorTickMark val="out"/>
        <c:minorTickMark val="none"/>
        <c:tickLblPos val="none"/>
        <c:crossAx val="1712496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去哪儿网用户SC</c:v>
                </c:pt>
              </c:strCache>
            </c:strRef>
          </c:tx>
          <c:spPr>
            <a:solidFill>
              <a:srgbClr val="F7983F"/>
            </a:solidFill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普通数码相机</c:v>
                </c:pt>
                <c:pt idx="1">
                  <c:v>专业数码单反相机</c:v>
                </c:pt>
                <c:pt idx="2">
                  <c:v>数码摄像机</c:v>
                </c:pt>
                <c:pt idx="3">
                  <c:v>单电相机</c:v>
                </c:pt>
                <c:pt idx="4">
                  <c:v>LOMO相机</c:v>
                </c:pt>
                <c:pt idx="5">
                  <c:v>胶卷相机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0.41000000000000003</c:v>
                </c:pt>
                <c:pt idx="1">
                  <c:v>0.2970000000000001</c:v>
                </c:pt>
                <c:pt idx="2">
                  <c:v>0.19900000000000001</c:v>
                </c:pt>
                <c:pt idx="3">
                  <c:v>6.4000000000000015E-2</c:v>
                </c:pt>
                <c:pt idx="4">
                  <c:v>9.0000000000000028E-3</c:v>
                </c:pt>
                <c:pt idx="5">
                  <c:v>6.000000000000001E-3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177885952"/>
        <c:axId val="177887488"/>
      </c:barChart>
      <c:catAx>
        <c:axId val="1778859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one"/>
        <c:crossAx val="177887488"/>
        <c:crosses val="autoZero"/>
        <c:auto val="1"/>
        <c:lblAlgn val="ctr"/>
        <c:lblOffset val="100"/>
        <c:noMultiLvlLbl val="0"/>
      </c:catAx>
      <c:valAx>
        <c:axId val="177887488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one"/>
        <c:crossAx val="1778859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普通网民</c:v>
                </c:pt>
              </c:strCache>
            </c:strRef>
          </c:tx>
          <c:spPr>
            <a:solidFill>
              <a:srgbClr val="009DD9"/>
            </a:solidFill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普通数码相机</c:v>
                </c:pt>
                <c:pt idx="1">
                  <c:v>专业数码单反相机</c:v>
                </c:pt>
                <c:pt idx="2">
                  <c:v>数码摄像机</c:v>
                </c:pt>
                <c:pt idx="3">
                  <c:v>单电相机</c:v>
                </c:pt>
                <c:pt idx="4">
                  <c:v>LOMO相机</c:v>
                </c:pt>
                <c:pt idx="5">
                  <c:v>胶卷相机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0.53200000000000003</c:v>
                </c:pt>
                <c:pt idx="1">
                  <c:v>0.12100000000000001</c:v>
                </c:pt>
                <c:pt idx="2">
                  <c:v>0.27</c:v>
                </c:pt>
                <c:pt idx="3">
                  <c:v>3.3000000000000002E-2</c:v>
                </c:pt>
                <c:pt idx="4">
                  <c:v>4.000000000000001E-3</c:v>
                </c:pt>
                <c:pt idx="5">
                  <c:v>1.7999999999999999E-2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7"/>
        <c:axId val="177919872"/>
        <c:axId val="177921408"/>
      </c:barChart>
      <c:catAx>
        <c:axId val="177919872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one"/>
        <c:crossAx val="177921408"/>
        <c:crosses val="autoZero"/>
        <c:auto val="1"/>
        <c:lblAlgn val="ctr"/>
        <c:lblOffset val="100"/>
        <c:noMultiLvlLbl val="0"/>
      </c:catAx>
      <c:valAx>
        <c:axId val="177921408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crossAx val="1779198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D4D67-39DE-4C72-867A-8A8234A53EDD}" type="doc">
      <dgm:prSet loTypeId="urn:microsoft.com/office/officeart/2005/8/layout/process2" loCatId="process" qsTypeId="urn:microsoft.com/office/officeart/2005/8/quickstyle/3d4" qsCatId="3D" csTypeId="urn:microsoft.com/office/officeart/2005/8/colors/colorful5" csCatId="colorful" phldr="1"/>
      <dgm:spPr/>
    </dgm:pt>
    <dgm:pt modelId="{DDAE1B41-7E53-4C0B-A1DF-7A1030A043D3}">
      <dgm:prSet phldrT="[文本]" custT="1"/>
      <dgm:spPr/>
      <dgm:t>
        <a:bodyPr/>
        <a:lstStyle/>
        <a:p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点击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马上参加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喜欢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按钮，提示“请先填写个人信息，以便于中奖后为您发放奖品。”（姓名、电话、地址、邮箱）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0455BB10-4F38-4C37-9E28-3EF5FAF220A7}" type="parTrans" cxnId="{D372E7C8-EE31-4B17-A631-2BD221EE6FB5}">
      <dgm:prSet/>
      <dgm:spPr/>
      <dgm:t>
        <a:bodyPr/>
        <a:lstStyle/>
        <a:p>
          <a:endParaRPr lang="zh-CN" altLang="en-US" sz="1100"/>
        </a:p>
      </dgm:t>
    </dgm:pt>
    <dgm:pt modelId="{8423B696-5F5D-4FE0-96C7-585EE76DCEC3}" type="sibTrans" cxnId="{D372E7C8-EE31-4B17-A631-2BD221EE6FB5}">
      <dgm:prSet custT="1"/>
      <dgm:spPr/>
      <dgm:t>
        <a:bodyPr/>
        <a:lstStyle/>
        <a:p>
          <a:endParaRPr lang="zh-CN" altLang="en-US" sz="1100"/>
        </a:p>
      </dgm:t>
    </dgm:pt>
    <dgm:pt modelId="{22B90D7F-EAF2-4AF6-AC60-04F039C8ED2E}">
      <dgm:prSet phldrT="[文本]" custT="1"/>
      <dgm:spPr/>
      <dgm:t>
        <a:bodyPr/>
        <a:lstStyle/>
        <a:p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为喜欢的摄影大师旅图作品点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喜欢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投票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dgm:t>
    </dgm:pt>
    <dgm:pt modelId="{94AC7B73-1754-47E7-AA5F-7E1F7DBF4FB3}" type="parTrans" cxnId="{1EDCABDB-2A81-4954-9264-CC4DC64A5774}">
      <dgm:prSet/>
      <dgm:spPr/>
      <dgm:t>
        <a:bodyPr/>
        <a:lstStyle/>
        <a:p>
          <a:endParaRPr lang="zh-CN" altLang="en-US" sz="1100"/>
        </a:p>
      </dgm:t>
    </dgm:pt>
    <dgm:pt modelId="{46D7B46A-159D-449E-9DE7-FE9B23C50A92}" type="sibTrans" cxnId="{1EDCABDB-2A81-4954-9264-CC4DC64A5774}">
      <dgm:prSet custT="1"/>
      <dgm:spPr/>
      <dgm:t>
        <a:bodyPr/>
        <a:lstStyle/>
        <a:p>
          <a:endParaRPr lang="zh-CN" altLang="en-US" sz="1100"/>
        </a:p>
      </dgm:t>
    </dgm:pt>
    <dgm:pt modelId="{50DA8FFC-C409-4EA8-B06C-4937DDC86012}">
      <dgm:prSet phldrT="[文本]" custT="1"/>
      <dgm:spPr/>
      <dgm:t>
        <a:bodyPr/>
        <a:lstStyle/>
        <a:p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提示投票成功，邀请好友一起投票可获得</a:t>
          </a:r>
          <a:r>
            <a:rPr lang="en-US" altLang="zh-CN" sz="1100" dirty="0" smtClean="0">
              <a:latin typeface="微软雅黑" pitchFamily="34" charset="-122"/>
              <a:ea typeface="微软雅黑" pitchFamily="34" charset="-122"/>
            </a:rPr>
            <a:t>SONY</a:t>
          </a:r>
          <a:r>
            <a:rPr lang="zh-CN" altLang="en-US" sz="1100" dirty="0" smtClean="0">
              <a:latin typeface="微软雅黑" pitchFamily="34" charset="-122"/>
              <a:ea typeface="微软雅黑" pitchFamily="34" charset="-122"/>
            </a:rPr>
            <a:t>微单大奖，生成邀请链接</a:t>
          </a:r>
          <a:r>
            <a:rPr lang="zh-CN" altLang="en-US" sz="1200" dirty="0" smtClean="0">
              <a:latin typeface="微软雅黑" pitchFamily="34" charset="-122"/>
              <a:ea typeface="微软雅黑" pitchFamily="34" charset="-122"/>
            </a:rPr>
            <a:t>。</a:t>
          </a:r>
          <a:endParaRPr lang="zh-CN" altLang="en-US" sz="1200" dirty="0">
            <a:latin typeface="微软雅黑" pitchFamily="34" charset="-122"/>
            <a:ea typeface="微软雅黑" pitchFamily="34" charset="-122"/>
          </a:endParaRPr>
        </a:p>
      </dgm:t>
    </dgm:pt>
    <dgm:pt modelId="{13F522F5-DB68-4695-AFED-2A3C1B1B3216}" type="parTrans" cxnId="{4C0E02B3-00E6-4731-8F72-F45152C53ADB}">
      <dgm:prSet/>
      <dgm:spPr/>
      <dgm:t>
        <a:bodyPr/>
        <a:lstStyle/>
        <a:p>
          <a:endParaRPr lang="zh-CN" altLang="en-US" sz="1100"/>
        </a:p>
      </dgm:t>
    </dgm:pt>
    <dgm:pt modelId="{0F67C4C9-6422-4F66-BE85-1158FE553D96}" type="sibTrans" cxnId="{4C0E02B3-00E6-4731-8F72-F45152C53ADB}">
      <dgm:prSet/>
      <dgm:spPr/>
      <dgm:t>
        <a:bodyPr/>
        <a:lstStyle/>
        <a:p>
          <a:endParaRPr lang="zh-CN" altLang="en-US" sz="1100"/>
        </a:p>
      </dgm:t>
    </dgm:pt>
    <dgm:pt modelId="{0313C7A9-8DD6-43D3-90E9-6D77361F0723}" type="pres">
      <dgm:prSet presAssocID="{ADCD4D67-39DE-4C72-867A-8A8234A53EDD}" presName="linearFlow" presStyleCnt="0">
        <dgm:presLayoutVars>
          <dgm:resizeHandles val="exact"/>
        </dgm:presLayoutVars>
      </dgm:prSet>
      <dgm:spPr/>
    </dgm:pt>
    <dgm:pt modelId="{CE4B53B1-8C34-4FD4-B014-1FD62D694706}" type="pres">
      <dgm:prSet presAssocID="{DDAE1B41-7E53-4C0B-A1DF-7A1030A043D3}" presName="node" presStyleLbl="node1" presStyleIdx="0" presStyleCnt="3" custScaleX="150999" custLinFactNeighborX="502" custLinFactNeighborY="-3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E48B6-8795-4B30-8DC0-8B26B65F862F}" type="pres">
      <dgm:prSet presAssocID="{8423B696-5F5D-4FE0-96C7-585EE76DCEC3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FF03DBF-043B-4819-895F-6DAEDE07CF01}" type="pres">
      <dgm:prSet presAssocID="{8423B696-5F5D-4FE0-96C7-585EE76DCEC3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B0B88082-B095-429D-B02C-4F0A614975D3}" type="pres">
      <dgm:prSet presAssocID="{22B90D7F-EAF2-4AF6-AC60-04F039C8ED2E}" presName="node" presStyleLbl="node1" presStyleIdx="1" presStyleCnt="3" custScaleX="1509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CAC58B-4ACC-48E3-B7C8-320FDF1F1765}" type="pres">
      <dgm:prSet presAssocID="{46D7B46A-159D-449E-9DE7-FE9B23C50A9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F9B6FC33-A580-4451-B624-7246FA20D8E7}" type="pres">
      <dgm:prSet presAssocID="{46D7B46A-159D-449E-9DE7-FE9B23C50A92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E5769E06-CBA5-4FC0-80DE-7AD83B7C7E4E}" type="pres">
      <dgm:prSet presAssocID="{50DA8FFC-C409-4EA8-B06C-4937DDC86012}" presName="node" presStyleLbl="node1" presStyleIdx="2" presStyleCnt="3" custScaleX="150999" custLinFactNeighborY="-186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DCABDB-2A81-4954-9264-CC4DC64A5774}" srcId="{ADCD4D67-39DE-4C72-867A-8A8234A53EDD}" destId="{22B90D7F-EAF2-4AF6-AC60-04F039C8ED2E}" srcOrd="1" destOrd="0" parTransId="{94AC7B73-1754-47E7-AA5F-7E1F7DBF4FB3}" sibTransId="{46D7B46A-159D-449E-9DE7-FE9B23C50A92}"/>
    <dgm:cxn modelId="{F3CD1F46-E898-4BF8-A810-F1145996417C}" type="presOf" srcId="{DDAE1B41-7E53-4C0B-A1DF-7A1030A043D3}" destId="{CE4B53B1-8C34-4FD4-B014-1FD62D694706}" srcOrd="0" destOrd="0" presId="urn:microsoft.com/office/officeart/2005/8/layout/process2"/>
    <dgm:cxn modelId="{43EEE0CF-01A2-4371-A780-F5A3AA663E6A}" type="presOf" srcId="{8423B696-5F5D-4FE0-96C7-585EE76DCEC3}" destId="{DB9E48B6-8795-4B30-8DC0-8B26B65F862F}" srcOrd="0" destOrd="0" presId="urn:microsoft.com/office/officeart/2005/8/layout/process2"/>
    <dgm:cxn modelId="{4C0E02B3-00E6-4731-8F72-F45152C53ADB}" srcId="{ADCD4D67-39DE-4C72-867A-8A8234A53EDD}" destId="{50DA8FFC-C409-4EA8-B06C-4937DDC86012}" srcOrd="2" destOrd="0" parTransId="{13F522F5-DB68-4695-AFED-2A3C1B1B3216}" sibTransId="{0F67C4C9-6422-4F66-BE85-1158FE553D96}"/>
    <dgm:cxn modelId="{D372E7C8-EE31-4B17-A631-2BD221EE6FB5}" srcId="{ADCD4D67-39DE-4C72-867A-8A8234A53EDD}" destId="{DDAE1B41-7E53-4C0B-A1DF-7A1030A043D3}" srcOrd="0" destOrd="0" parTransId="{0455BB10-4F38-4C37-9E28-3EF5FAF220A7}" sibTransId="{8423B696-5F5D-4FE0-96C7-585EE76DCEC3}"/>
    <dgm:cxn modelId="{929E442B-BBEE-4BE5-AE64-63AB5A9CDD36}" type="presOf" srcId="{22B90D7F-EAF2-4AF6-AC60-04F039C8ED2E}" destId="{B0B88082-B095-429D-B02C-4F0A614975D3}" srcOrd="0" destOrd="0" presId="urn:microsoft.com/office/officeart/2005/8/layout/process2"/>
    <dgm:cxn modelId="{110CD66C-02ED-4D16-96C9-14BAC4416A19}" type="presOf" srcId="{46D7B46A-159D-449E-9DE7-FE9B23C50A92}" destId="{44CAC58B-4ACC-48E3-B7C8-320FDF1F1765}" srcOrd="0" destOrd="0" presId="urn:microsoft.com/office/officeart/2005/8/layout/process2"/>
    <dgm:cxn modelId="{7998C229-E453-4A10-9AB7-BF12E89C1209}" type="presOf" srcId="{46D7B46A-159D-449E-9DE7-FE9B23C50A92}" destId="{F9B6FC33-A580-4451-B624-7246FA20D8E7}" srcOrd="1" destOrd="0" presId="urn:microsoft.com/office/officeart/2005/8/layout/process2"/>
    <dgm:cxn modelId="{9A19CCBE-6083-41BE-B39F-C87B15AFB267}" type="presOf" srcId="{ADCD4D67-39DE-4C72-867A-8A8234A53EDD}" destId="{0313C7A9-8DD6-43D3-90E9-6D77361F0723}" srcOrd="0" destOrd="0" presId="urn:microsoft.com/office/officeart/2005/8/layout/process2"/>
    <dgm:cxn modelId="{E53D3280-17F4-4813-9F9E-65B8A006AAF8}" type="presOf" srcId="{8423B696-5F5D-4FE0-96C7-585EE76DCEC3}" destId="{4FF03DBF-043B-4819-895F-6DAEDE07CF01}" srcOrd="1" destOrd="0" presId="urn:microsoft.com/office/officeart/2005/8/layout/process2"/>
    <dgm:cxn modelId="{E4B5D60D-90A0-4883-8C87-36FA8D5DC2DE}" type="presOf" srcId="{50DA8FFC-C409-4EA8-B06C-4937DDC86012}" destId="{E5769E06-CBA5-4FC0-80DE-7AD83B7C7E4E}" srcOrd="0" destOrd="0" presId="urn:microsoft.com/office/officeart/2005/8/layout/process2"/>
    <dgm:cxn modelId="{C9198569-0126-47C7-8897-E4765ECEDD4D}" type="presParOf" srcId="{0313C7A9-8DD6-43D3-90E9-6D77361F0723}" destId="{CE4B53B1-8C34-4FD4-B014-1FD62D694706}" srcOrd="0" destOrd="0" presId="urn:microsoft.com/office/officeart/2005/8/layout/process2"/>
    <dgm:cxn modelId="{2DA25CE3-C6C2-4093-ABA3-800CD07CCEE1}" type="presParOf" srcId="{0313C7A9-8DD6-43D3-90E9-6D77361F0723}" destId="{DB9E48B6-8795-4B30-8DC0-8B26B65F862F}" srcOrd="1" destOrd="0" presId="urn:microsoft.com/office/officeart/2005/8/layout/process2"/>
    <dgm:cxn modelId="{51C2209C-BF4E-4988-A08E-680FCAAFC8B1}" type="presParOf" srcId="{DB9E48B6-8795-4B30-8DC0-8B26B65F862F}" destId="{4FF03DBF-043B-4819-895F-6DAEDE07CF01}" srcOrd="0" destOrd="0" presId="urn:microsoft.com/office/officeart/2005/8/layout/process2"/>
    <dgm:cxn modelId="{004D29FF-88FA-4520-A85C-7EB1C32AAEF7}" type="presParOf" srcId="{0313C7A9-8DD6-43D3-90E9-6D77361F0723}" destId="{B0B88082-B095-429D-B02C-4F0A614975D3}" srcOrd="2" destOrd="0" presId="urn:microsoft.com/office/officeart/2005/8/layout/process2"/>
    <dgm:cxn modelId="{7C753A13-8B35-4D31-A66B-FD3EB81A0FE5}" type="presParOf" srcId="{0313C7A9-8DD6-43D3-90E9-6D77361F0723}" destId="{44CAC58B-4ACC-48E3-B7C8-320FDF1F1765}" srcOrd="3" destOrd="0" presId="urn:microsoft.com/office/officeart/2005/8/layout/process2"/>
    <dgm:cxn modelId="{D8B106C2-B467-4460-95B3-AFB88D9D9C29}" type="presParOf" srcId="{44CAC58B-4ACC-48E3-B7C8-320FDF1F1765}" destId="{F9B6FC33-A580-4451-B624-7246FA20D8E7}" srcOrd="0" destOrd="0" presId="urn:microsoft.com/office/officeart/2005/8/layout/process2"/>
    <dgm:cxn modelId="{F7F809A4-0751-4BD0-8D14-DBF1A06DFEB6}" type="presParOf" srcId="{0313C7A9-8DD6-43D3-90E9-6D77361F0723}" destId="{E5769E06-CBA5-4FC0-80DE-7AD83B7C7E4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24AE7-BA0C-4DD4-9441-7514A5228763}" type="doc">
      <dgm:prSet loTypeId="urn:microsoft.com/office/officeart/2011/layout/RadialPictureList#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512400-516E-4543-9FEF-8DC18EEA1EA5}">
      <dgm:prSet phldrT="[文本]"/>
      <dgm:spPr>
        <a:solidFill>
          <a:schemeClr val="bg1">
            <a:lumMod val="85000"/>
          </a:schemeClr>
        </a:solidFill>
        <a:ln w="44450">
          <a:solidFill>
            <a:schemeClr val="bg1"/>
          </a:solidFill>
        </a:ln>
      </dgm:spPr>
      <dgm:t>
        <a:bodyPr/>
        <a:lstStyle/>
        <a:p>
          <a:endParaRPr lang="zh-CN" altLang="en-US" dirty="0"/>
        </a:p>
      </dgm:t>
    </dgm:pt>
    <dgm:pt modelId="{C31D9A54-40D0-48B6-BA3D-15198575F407}" type="parTrans" cxnId="{5DF9C9EB-7725-4C3A-B3EC-0F1DA55A6874}">
      <dgm:prSet/>
      <dgm:spPr/>
      <dgm:t>
        <a:bodyPr/>
        <a:lstStyle/>
        <a:p>
          <a:endParaRPr lang="zh-CN" altLang="en-US"/>
        </a:p>
      </dgm:t>
    </dgm:pt>
    <dgm:pt modelId="{EFBCD756-712A-4956-A58D-1D151B2A4425}" type="sibTrans" cxnId="{5DF9C9EB-7725-4C3A-B3EC-0F1DA55A6874}">
      <dgm:prSet/>
      <dgm:spPr/>
      <dgm:t>
        <a:bodyPr/>
        <a:lstStyle/>
        <a:p>
          <a:endParaRPr lang="zh-CN" altLang="en-US"/>
        </a:p>
      </dgm:t>
    </dgm:pt>
    <dgm:pt modelId="{84E57424-4382-41FE-9D53-B21A790C3EA3}">
      <dgm:prSet phldrT="[文本]"/>
      <dgm:spPr/>
      <dgm:t>
        <a:bodyPr/>
        <a:lstStyle/>
        <a:p>
          <a:endParaRPr lang="zh-CN" altLang="en-US" dirty="0">
            <a:latin typeface="Bauhaus 93" pitchFamily="82" charset="0"/>
          </a:endParaRPr>
        </a:p>
      </dgm:t>
    </dgm:pt>
    <dgm:pt modelId="{28CC8898-54CC-4CC9-A0BD-26B4D49E38BA}" type="parTrans" cxnId="{3AB14EE2-AAA6-43C7-85C7-1A4CBEF90958}">
      <dgm:prSet/>
      <dgm:spPr/>
      <dgm:t>
        <a:bodyPr/>
        <a:lstStyle/>
        <a:p>
          <a:endParaRPr lang="zh-CN" altLang="en-US"/>
        </a:p>
      </dgm:t>
    </dgm:pt>
    <dgm:pt modelId="{53FE2EBA-0FB5-4389-9B6C-82494CF06254}" type="sibTrans" cxnId="{3AB14EE2-AAA6-43C7-85C7-1A4CBEF90958}">
      <dgm:prSet/>
      <dgm:spPr/>
      <dgm:t>
        <a:bodyPr/>
        <a:lstStyle/>
        <a:p>
          <a:endParaRPr lang="zh-CN" altLang="en-US"/>
        </a:p>
      </dgm:t>
    </dgm:pt>
    <dgm:pt modelId="{76760585-3E99-4C06-833A-5935D8B4BB4E}">
      <dgm:prSet phldrT="[文本]"/>
      <dgm:spPr/>
      <dgm:t>
        <a:bodyPr/>
        <a:lstStyle/>
        <a:p>
          <a:endParaRPr lang="zh-CN" altLang="en-US" dirty="0"/>
        </a:p>
      </dgm:t>
    </dgm:pt>
    <dgm:pt modelId="{F16679A7-3EFF-4A8D-B957-572C03CC8915}" type="sibTrans" cxnId="{F765DB9E-EF8A-4D77-9C64-969D4F633C21}">
      <dgm:prSet/>
      <dgm:spPr/>
      <dgm:t>
        <a:bodyPr/>
        <a:lstStyle/>
        <a:p>
          <a:endParaRPr lang="zh-CN" altLang="en-US"/>
        </a:p>
      </dgm:t>
    </dgm:pt>
    <dgm:pt modelId="{9DAFDCAD-9E4B-499C-8EAC-C098DC654C62}" type="parTrans" cxnId="{F765DB9E-EF8A-4D77-9C64-969D4F633C21}">
      <dgm:prSet/>
      <dgm:spPr/>
      <dgm:t>
        <a:bodyPr/>
        <a:lstStyle/>
        <a:p>
          <a:endParaRPr lang="zh-CN" altLang="en-US"/>
        </a:p>
      </dgm:t>
    </dgm:pt>
    <dgm:pt modelId="{BB8E61B5-720B-448A-8476-A756A6921A6D}">
      <dgm:prSet phldrT="[文本]"/>
      <dgm:spPr/>
      <dgm:t>
        <a:bodyPr/>
        <a:lstStyle/>
        <a:p>
          <a:endParaRPr lang="zh-CN" altLang="en-US" dirty="0"/>
        </a:p>
      </dgm:t>
    </dgm:pt>
    <dgm:pt modelId="{10A53C9E-2EF7-4AF4-8145-94A96F6DFCCC}" type="sibTrans" cxnId="{BBB2F5AC-43D3-46E8-82B5-A9ED8EB4F325}">
      <dgm:prSet/>
      <dgm:spPr/>
      <dgm:t>
        <a:bodyPr/>
        <a:lstStyle/>
        <a:p>
          <a:endParaRPr lang="zh-CN" altLang="en-US"/>
        </a:p>
      </dgm:t>
    </dgm:pt>
    <dgm:pt modelId="{665D1659-2957-4F8A-AE9C-E3B348AEEA3F}" type="parTrans" cxnId="{BBB2F5AC-43D3-46E8-82B5-A9ED8EB4F325}">
      <dgm:prSet/>
      <dgm:spPr/>
      <dgm:t>
        <a:bodyPr/>
        <a:lstStyle/>
        <a:p>
          <a:endParaRPr lang="zh-CN" altLang="en-US"/>
        </a:p>
      </dgm:t>
    </dgm:pt>
    <dgm:pt modelId="{624D1038-F1A9-45FA-AA4D-D5528A5643A4}" type="pres">
      <dgm:prSet presAssocID="{02B24AE7-BA0C-4DD4-9441-7514A5228763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E8F183F-91A9-485E-B062-2494D74BDCD6}" type="pres">
      <dgm:prSet presAssocID="{9C512400-516E-4543-9FEF-8DC18EEA1EA5}" presName="Parent" presStyleLbl="node1" presStyleIdx="0" presStyleCnt="2" custScaleX="76922" custScaleY="76922" custLinFactNeighborX="13234" custLinFactNeighborY="1886">
        <dgm:presLayoutVars>
          <dgm:chMax val="4"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1190A9-3DC4-4E49-A7B2-3648AD1B2086}" type="pres">
      <dgm:prSet presAssocID="{76760585-3E99-4C06-833A-5935D8B4BB4E}" presName="Accent" presStyleLbl="node1" presStyleIdx="1" presStyleCnt="2"/>
      <dgm:spPr>
        <a:solidFill>
          <a:schemeClr val="accent5">
            <a:lumMod val="40000"/>
            <a:lumOff val="60000"/>
          </a:schemeClr>
        </a:solidFill>
      </dgm:spPr>
    </dgm:pt>
    <dgm:pt modelId="{B6F8D75A-00A0-41C3-B3E5-7B15A668F7F9}" type="pres">
      <dgm:prSet presAssocID="{76760585-3E99-4C06-833A-5935D8B4BB4E}" presName="Image1" presStyleLbl="fgImgPlace1" presStyleIdx="0" presStyleCnt="3" custScaleX="87681" custScaleY="87681"/>
      <dgm:spPr>
        <a:solidFill>
          <a:srgbClr val="EDF4A6"/>
        </a:solidFill>
        <a:ln w="44450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48E9C2E2-A040-4F56-A6C6-0FD1024190ED}" type="pres">
      <dgm:prSet presAssocID="{76760585-3E99-4C06-833A-5935D8B4BB4E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043A42-DF1F-40FE-B68C-2DB9EC5FC538}" type="pres">
      <dgm:prSet presAssocID="{BB8E61B5-720B-448A-8476-A756A6921A6D}" presName="Image2" presStyleCnt="0"/>
      <dgm:spPr/>
    </dgm:pt>
    <dgm:pt modelId="{5B6360E7-85AF-4DFC-BC8D-C8032E037DDF}" type="pres">
      <dgm:prSet presAssocID="{BB8E61B5-720B-448A-8476-A756A6921A6D}" presName="Image" presStyleLbl="fgImgPlace1" presStyleIdx="1" presStyleCnt="3" custScaleX="88549" custScaleY="88549"/>
      <dgm:spPr>
        <a:solidFill>
          <a:srgbClr val="EDD441"/>
        </a:solidFill>
        <a:ln w="44450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A31141A-1FBF-41F5-BA9D-51D134838D8F}" type="pres">
      <dgm:prSet presAssocID="{BB8E61B5-720B-448A-8476-A756A6921A6D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E52EA5-2FBF-4B16-BF60-23EDD53A46F4}" type="pres">
      <dgm:prSet presAssocID="{84E57424-4382-41FE-9D53-B21A790C3EA3}" presName="Image3" presStyleCnt="0"/>
      <dgm:spPr/>
    </dgm:pt>
    <dgm:pt modelId="{88BF89C3-B93B-4580-B6B6-426D92D0AEA8}" type="pres">
      <dgm:prSet presAssocID="{84E57424-4382-41FE-9D53-B21A790C3EA3}" presName="Image" presStyleLbl="fgImgPlace1" presStyleIdx="2" presStyleCnt="3" custScaleX="101094" custScaleY="101093"/>
      <dgm:spPr>
        <a:solidFill>
          <a:srgbClr val="A9D0ED"/>
        </a:solidFill>
        <a:ln w="44450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19F57398-9A19-415C-A8C7-C4E2D1A87AA9}" type="pres">
      <dgm:prSet presAssocID="{84E57424-4382-41FE-9D53-B21A790C3EA3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B2F5AC-43D3-46E8-82B5-A9ED8EB4F325}" srcId="{9C512400-516E-4543-9FEF-8DC18EEA1EA5}" destId="{BB8E61B5-720B-448A-8476-A756A6921A6D}" srcOrd="1" destOrd="0" parTransId="{665D1659-2957-4F8A-AE9C-E3B348AEEA3F}" sibTransId="{10A53C9E-2EF7-4AF4-8145-94A96F6DFCCC}"/>
    <dgm:cxn modelId="{F765DB9E-EF8A-4D77-9C64-969D4F633C21}" srcId="{9C512400-516E-4543-9FEF-8DC18EEA1EA5}" destId="{76760585-3E99-4C06-833A-5935D8B4BB4E}" srcOrd="0" destOrd="0" parTransId="{9DAFDCAD-9E4B-499C-8EAC-C098DC654C62}" sibTransId="{F16679A7-3EFF-4A8D-B957-572C03CC8915}"/>
    <dgm:cxn modelId="{786FD8C9-8E11-42F7-9C61-014862F32DBB}" type="presOf" srcId="{76760585-3E99-4C06-833A-5935D8B4BB4E}" destId="{48E9C2E2-A040-4F56-A6C6-0FD1024190ED}" srcOrd="0" destOrd="0" presId="urn:microsoft.com/office/officeart/2011/layout/RadialPictureList#4"/>
    <dgm:cxn modelId="{5DF9C9EB-7725-4C3A-B3EC-0F1DA55A6874}" srcId="{02B24AE7-BA0C-4DD4-9441-7514A5228763}" destId="{9C512400-516E-4543-9FEF-8DC18EEA1EA5}" srcOrd="0" destOrd="0" parTransId="{C31D9A54-40D0-48B6-BA3D-15198575F407}" sibTransId="{EFBCD756-712A-4956-A58D-1D151B2A4425}"/>
    <dgm:cxn modelId="{51CB0872-15FB-4F7C-8C02-32A995C016FF}" type="presOf" srcId="{BB8E61B5-720B-448A-8476-A756A6921A6D}" destId="{8A31141A-1FBF-41F5-BA9D-51D134838D8F}" srcOrd="0" destOrd="0" presId="urn:microsoft.com/office/officeart/2011/layout/RadialPictureList#4"/>
    <dgm:cxn modelId="{255A994E-9C85-4BD7-BECE-0DF319AE6AC1}" type="presOf" srcId="{9C512400-516E-4543-9FEF-8DC18EEA1EA5}" destId="{0E8F183F-91A9-485E-B062-2494D74BDCD6}" srcOrd="0" destOrd="0" presId="urn:microsoft.com/office/officeart/2011/layout/RadialPictureList#4"/>
    <dgm:cxn modelId="{D091E1AF-E6DA-4A27-9A36-00A853E4D0B7}" type="presOf" srcId="{02B24AE7-BA0C-4DD4-9441-7514A5228763}" destId="{624D1038-F1A9-45FA-AA4D-D5528A5643A4}" srcOrd="0" destOrd="0" presId="urn:microsoft.com/office/officeart/2011/layout/RadialPictureList#4"/>
    <dgm:cxn modelId="{EC2FBAE0-89A1-45B5-AD98-191AB279D7F2}" type="presOf" srcId="{84E57424-4382-41FE-9D53-B21A790C3EA3}" destId="{19F57398-9A19-415C-A8C7-C4E2D1A87AA9}" srcOrd="0" destOrd="0" presId="urn:microsoft.com/office/officeart/2011/layout/RadialPictureList#4"/>
    <dgm:cxn modelId="{3AB14EE2-AAA6-43C7-85C7-1A4CBEF90958}" srcId="{9C512400-516E-4543-9FEF-8DC18EEA1EA5}" destId="{84E57424-4382-41FE-9D53-B21A790C3EA3}" srcOrd="2" destOrd="0" parTransId="{28CC8898-54CC-4CC9-A0BD-26B4D49E38BA}" sibTransId="{53FE2EBA-0FB5-4389-9B6C-82494CF06254}"/>
    <dgm:cxn modelId="{A0361BE0-DF4B-47B3-90DA-FD219AFC57AF}" type="presParOf" srcId="{624D1038-F1A9-45FA-AA4D-D5528A5643A4}" destId="{0E8F183F-91A9-485E-B062-2494D74BDCD6}" srcOrd="0" destOrd="0" presId="urn:microsoft.com/office/officeart/2011/layout/RadialPictureList#4"/>
    <dgm:cxn modelId="{A5A318CA-1D61-456B-9415-80AF7AD857A4}" type="presParOf" srcId="{624D1038-F1A9-45FA-AA4D-D5528A5643A4}" destId="{451190A9-3DC4-4E49-A7B2-3648AD1B2086}" srcOrd="1" destOrd="0" presId="urn:microsoft.com/office/officeart/2011/layout/RadialPictureList#4"/>
    <dgm:cxn modelId="{B8077631-1235-45F4-AF31-F130E6FF58A9}" type="presParOf" srcId="{624D1038-F1A9-45FA-AA4D-D5528A5643A4}" destId="{B6F8D75A-00A0-41C3-B3E5-7B15A668F7F9}" srcOrd="2" destOrd="0" presId="urn:microsoft.com/office/officeart/2011/layout/RadialPictureList#4"/>
    <dgm:cxn modelId="{CA19C631-35AB-4DB7-968E-02D7194738F5}" type="presParOf" srcId="{624D1038-F1A9-45FA-AA4D-D5528A5643A4}" destId="{48E9C2E2-A040-4F56-A6C6-0FD1024190ED}" srcOrd="3" destOrd="0" presId="urn:microsoft.com/office/officeart/2011/layout/RadialPictureList#4"/>
    <dgm:cxn modelId="{03B56468-CD7E-46E4-81F0-92EFBF166BCA}" type="presParOf" srcId="{624D1038-F1A9-45FA-AA4D-D5528A5643A4}" destId="{B8043A42-DF1F-40FE-B68C-2DB9EC5FC538}" srcOrd="4" destOrd="0" presId="urn:microsoft.com/office/officeart/2011/layout/RadialPictureList#4"/>
    <dgm:cxn modelId="{009138EE-6F0B-4241-9A57-66B325D0D38F}" type="presParOf" srcId="{B8043A42-DF1F-40FE-B68C-2DB9EC5FC538}" destId="{5B6360E7-85AF-4DFC-BC8D-C8032E037DDF}" srcOrd="0" destOrd="0" presId="urn:microsoft.com/office/officeart/2011/layout/RadialPictureList#4"/>
    <dgm:cxn modelId="{B9B4D7D3-A352-445C-A62C-8F6526463214}" type="presParOf" srcId="{624D1038-F1A9-45FA-AA4D-D5528A5643A4}" destId="{8A31141A-1FBF-41F5-BA9D-51D134838D8F}" srcOrd="5" destOrd="0" presId="urn:microsoft.com/office/officeart/2011/layout/RadialPictureList#4"/>
    <dgm:cxn modelId="{476F3E0A-B393-4205-B977-5423B6A2B3E2}" type="presParOf" srcId="{624D1038-F1A9-45FA-AA4D-D5528A5643A4}" destId="{86E52EA5-2FBF-4B16-BF60-23EDD53A46F4}" srcOrd="6" destOrd="0" presId="urn:microsoft.com/office/officeart/2011/layout/RadialPictureList#4"/>
    <dgm:cxn modelId="{8D31B776-370A-48FF-877F-B8AEEBE2C4A1}" type="presParOf" srcId="{86E52EA5-2FBF-4B16-BF60-23EDD53A46F4}" destId="{88BF89C3-B93B-4580-B6B6-426D92D0AEA8}" srcOrd="0" destOrd="0" presId="urn:microsoft.com/office/officeart/2011/layout/RadialPictureList#4"/>
    <dgm:cxn modelId="{00A3E43A-E232-4311-B9F9-1A77BA7E2CB7}" type="presParOf" srcId="{624D1038-F1A9-45FA-AA4D-D5528A5643A4}" destId="{19F57398-9A19-415C-A8C7-C4E2D1A87AA9}" srcOrd="7" destOrd="0" presId="urn:microsoft.com/office/officeart/2011/layout/RadialPictureLis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B53B1-8C34-4FD4-B014-1FD62D694706}">
      <dsp:nvSpPr>
        <dsp:cNvPr id="0" name=""/>
        <dsp:cNvSpPr/>
      </dsp:nvSpPr>
      <dsp:spPr>
        <a:xfrm>
          <a:off x="530203" y="0"/>
          <a:ext cx="3934304" cy="651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点击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马上参加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喜欢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按钮，提示“请先填写个人信息，以便于中奖后为您发放奖品。”（姓名、电话、地址、邮箱）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9281" y="19078"/>
        <a:ext cx="3896148" cy="613223"/>
      </dsp:txXfrm>
    </dsp:sp>
    <dsp:sp modelId="{DB9E48B6-8795-4B30-8DC0-8B26B65F862F}">
      <dsp:nvSpPr>
        <dsp:cNvPr id="0" name=""/>
        <dsp:cNvSpPr/>
      </dsp:nvSpPr>
      <dsp:spPr>
        <a:xfrm rot="5445957">
          <a:off x="2368193" y="668300"/>
          <a:ext cx="245244" cy="293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2403371" y="692241"/>
        <a:ext cx="175872" cy="171671"/>
      </dsp:txXfrm>
    </dsp:sp>
    <dsp:sp modelId="{B0B88082-B095-429D-B02C-4F0A614975D3}">
      <dsp:nvSpPr>
        <dsp:cNvPr id="0" name=""/>
        <dsp:cNvSpPr/>
      </dsp:nvSpPr>
      <dsp:spPr>
        <a:xfrm>
          <a:off x="517123" y="978342"/>
          <a:ext cx="3934304" cy="651379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为喜欢的摄影大师旅图作品点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【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喜欢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】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投票</a:t>
          </a:r>
          <a:endParaRPr lang="zh-CN" altLang="en-US" sz="1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36201" y="997420"/>
        <a:ext cx="3896148" cy="613223"/>
      </dsp:txXfrm>
    </dsp:sp>
    <dsp:sp modelId="{44CAC58B-4ACC-48E3-B7C8-320FDF1F1765}">
      <dsp:nvSpPr>
        <dsp:cNvPr id="0" name=""/>
        <dsp:cNvSpPr/>
      </dsp:nvSpPr>
      <dsp:spPr>
        <a:xfrm rot="5400000">
          <a:off x="2384888" y="1615677"/>
          <a:ext cx="198774" cy="293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2396339" y="1662850"/>
        <a:ext cx="175872" cy="139142"/>
      </dsp:txXfrm>
    </dsp:sp>
    <dsp:sp modelId="{E5769E06-CBA5-4FC0-80DE-7AD83B7C7E4E}">
      <dsp:nvSpPr>
        <dsp:cNvPr id="0" name=""/>
        <dsp:cNvSpPr/>
      </dsp:nvSpPr>
      <dsp:spPr>
        <a:xfrm>
          <a:off x="517123" y="1894754"/>
          <a:ext cx="3934304" cy="651379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提示投票成功，邀请好友一起投票可获得</a:t>
          </a:r>
          <a:r>
            <a:rPr lang="en-US" altLang="zh-CN" sz="1100" kern="1200" dirty="0" smtClean="0">
              <a:latin typeface="微软雅黑" pitchFamily="34" charset="-122"/>
              <a:ea typeface="微软雅黑" pitchFamily="34" charset="-122"/>
            </a:rPr>
            <a:t>SONY</a:t>
          </a:r>
          <a:r>
            <a:rPr lang="zh-CN" altLang="en-US" sz="1100" kern="1200" dirty="0" smtClean="0">
              <a:latin typeface="微软雅黑" pitchFamily="34" charset="-122"/>
              <a:ea typeface="微软雅黑" pitchFamily="34" charset="-122"/>
            </a:rPr>
            <a:t>微单大奖，生成邀请链接</a:t>
          </a:r>
          <a:r>
            <a:rPr lang="zh-CN" altLang="en-US" sz="1200" kern="1200" dirty="0" smtClean="0">
              <a:latin typeface="微软雅黑" pitchFamily="34" charset="-122"/>
              <a:ea typeface="微软雅黑" pitchFamily="34" charset="-122"/>
            </a:rPr>
            <a:t>。</a:t>
          </a:r>
          <a:endParaRPr lang="zh-CN" altLang="en-US" sz="1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36201" y="1913832"/>
        <a:ext cx="3896148" cy="613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F183F-91A9-485E-B062-2494D74BDCD6}">
      <dsp:nvSpPr>
        <dsp:cNvPr id="0" name=""/>
        <dsp:cNvSpPr/>
      </dsp:nvSpPr>
      <dsp:spPr>
        <a:xfrm>
          <a:off x="1750613" y="1246648"/>
          <a:ext cx="1389207" cy="1389276"/>
        </a:xfrm>
        <a:prstGeom prst="ellipse">
          <a:avLst/>
        </a:prstGeom>
        <a:solidFill>
          <a:schemeClr val="bg1">
            <a:lumMod val="85000"/>
          </a:schemeClr>
        </a:solidFill>
        <a:ln w="444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900" kern="1200" dirty="0"/>
        </a:p>
      </dsp:txBody>
      <dsp:txXfrm>
        <a:off x="1954058" y="1450103"/>
        <a:ext cx="982317" cy="982366"/>
      </dsp:txXfrm>
    </dsp:sp>
    <dsp:sp modelId="{451190A9-3DC4-4E49-A7B2-3648AD1B2086}">
      <dsp:nvSpPr>
        <dsp:cNvPr id="0" name=""/>
        <dsp:cNvSpPr/>
      </dsp:nvSpPr>
      <dsp:spPr>
        <a:xfrm>
          <a:off x="371889" y="0"/>
          <a:ext cx="3640587" cy="3795091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8D75A-00A0-41C3-B3E5-7B15A668F7F9}">
      <dsp:nvSpPr>
        <dsp:cNvPr id="0" name=""/>
        <dsp:cNvSpPr/>
      </dsp:nvSpPr>
      <dsp:spPr>
        <a:xfrm>
          <a:off x="3112145" y="379534"/>
          <a:ext cx="848294" cy="848531"/>
        </a:xfrm>
        <a:prstGeom prst="ellipse">
          <a:avLst/>
        </a:prstGeom>
        <a:solidFill>
          <a:srgbClr val="EDF4A6"/>
        </a:solidFill>
        <a:ln w="444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9C2E2-A040-4F56-A6C6-0FD1024190ED}">
      <dsp:nvSpPr>
        <dsp:cNvPr id="0" name=""/>
        <dsp:cNvSpPr/>
      </dsp:nvSpPr>
      <dsp:spPr>
        <a:xfrm>
          <a:off x="4093414" y="335486"/>
          <a:ext cx="1295006" cy="93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zh-CN" altLang="en-US" sz="5600" kern="1200" dirty="0"/>
        </a:p>
      </dsp:txBody>
      <dsp:txXfrm>
        <a:off x="4093414" y="335486"/>
        <a:ext cx="1295006" cy="936628"/>
      </dsp:txXfrm>
    </dsp:sp>
    <dsp:sp modelId="{5B6360E7-85AF-4DFC-BC8D-C8032E037DDF}">
      <dsp:nvSpPr>
        <dsp:cNvPr id="0" name=""/>
        <dsp:cNvSpPr/>
      </dsp:nvSpPr>
      <dsp:spPr>
        <a:xfrm>
          <a:off x="3481879" y="1476290"/>
          <a:ext cx="856692" cy="856931"/>
        </a:xfrm>
        <a:prstGeom prst="ellipse">
          <a:avLst/>
        </a:prstGeom>
        <a:solidFill>
          <a:srgbClr val="EDD441"/>
        </a:solidFill>
        <a:ln w="444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1141A-1FBF-41F5-BA9D-51D134838D8F}">
      <dsp:nvSpPr>
        <dsp:cNvPr id="0" name=""/>
        <dsp:cNvSpPr/>
      </dsp:nvSpPr>
      <dsp:spPr>
        <a:xfrm>
          <a:off x="4472744" y="1434544"/>
          <a:ext cx="1295006" cy="93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zh-CN" altLang="en-US" sz="5600" kern="1200" dirty="0"/>
        </a:p>
      </dsp:txBody>
      <dsp:txXfrm>
        <a:off x="4472744" y="1434544"/>
        <a:ext cx="1295006" cy="936628"/>
      </dsp:txXfrm>
    </dsp:sp>
    <dsp:sp modelId="{88BF89C3-B93B-4580-B6B6-426D92D0AEA8}">
      <dsp:nvSpPr>
        <dsp:cNvPr id="0" name=""/>
        <dsp:cNvSpPr/>
      </dsp:nvSpPr>
      <dsp:spPr>
        <a:xfrm>
          <a:off x="3047261" y="2532109"/>
          <a:ext cx="978062" cy="978325"/>
        </a:xfrm>
        <a:prstGeom prst="ellipse">
          <a:avLst/>
        </a:prstGeom>
        <a:solidFill>
          <a:srgbClr val="A9D0ED"/>
        </a:solidFill>
        <a:ln w="444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57398-9A19-415C-A8C7-C4E2D1A87AA9}">
      <dsp:nvSpPr>
        <dsp:cNvPr id="0" name=""/>
        <dsp:cNvSpPr/>
      </dsp:nvSpPr>
      <dsp:spPr>
        <a:xfrm>
          <a:off x="4093414" y="2557132"/>
          <a:ext cx="1295006" cy="936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zh-CN" altLang="en-US" sz="4800" kern="1200" dirty="0">
            <a:latin typeface="Bauhaus 93" pitchFamily="82" charset="0"/>
          </a:endParaRPr>
        </a:p>
      </dsp:txBody>
      <dsp:txXfrm>
        <a:off x="4093414" y="2557132"/>
        <a:ext cx="1295006" cy="936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#4">
  <dgm:title val="射线图片列表"/>
  <dgm:desc val="用于显示与中心观点的关系。级别 1 形状包含文本，所有级别 2 形状包含一张图片和对应文本。限制为四个级别 2 图片。不使用的图片不出现，但是在切换版式后仍然可用。非常适合于少量级别 2 文本。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E88C-291E-4D0C-946B-C61237015F4B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9F967-2F35-4528-88D3-1BCC29371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4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F28-2934-4A94-B27C-705C13C076A1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152A9-5F07-4B47-B5A6-FD2C8305F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例如：还有酒店旗舰店合作推广：在百度搜索框，输入“速</a:t>
            </a:r>
            <a:r>
              <a:rPr lang="en-US" altLang="zh-CN" dirty="0" smtClean="0"/>
              <a:t>8</a:t>
            </a:r>
            <a:r>
              <a:rPr lang="zh-CN" altLang="en-US" dirty="0" smtClean="0"/>
              <a:t>”，去哪儿酒店搜索框，可以直接进行搜索，跳转至去哪儿网页面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E0F5F-B468-4DAE-A73D-1A0BB44014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3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4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57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747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9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65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41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02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9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72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2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36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00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1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16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74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51470"/>
            <a:ext cx="4572000" cy="637183"/>
          </a:xfrm>
        </p:spPr>
        <p:txBody>
          <a:bodyPr>
            <a:noAutofit/>
          </a:bodyPr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18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4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1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0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11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84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440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68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62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74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44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800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3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77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1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351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47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03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187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82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6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9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350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2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57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831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microsoft.com/office/2007/relationships/hdphoto" Target="../media/hdphoto2.wdp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microsoft.com/office/2007/relationships/hdphoto" Target="../media/hdphoto2.wdp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2"/>
            <a:ext cx="9144000" cy="286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2067694"/>
            <a:ext cx="9180512" cy="1296144"/>
          </a:xfrm>
          <a:prstGeom prst="rect">
            <a:avLst/>
          </a:prstGeom>
          <a:solidFill>
            <a:schemeClr val="bg1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00" b="91000" l="9200" r="914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99" y="1059582"/>
            <a:ext cx="3749402" cy="3749402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17452"/>
            <a:ext cx="1224136" cy="119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:\Users\cathy.wang.QUNARSERVERS\Desktop\qunar logo（白）副本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2F94C-F39B-40CC-B81A-C284D23EBF55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FAF04-151A-4828-8E89-C9978D194E8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803998"/>
            <a:ext cx="1296144" cy="311488"/>
          </a:xfrm>
          <a:prstGeom prst="rect">
            <a:avLst/>
          </a:prstGeom>
        </p:spPr>
      </p:pic>
      <p:pic>
        <p:nvPicPr>
          <p:cNvPr id="9" name="Picture 2" descr="C:\Users\cathy.wang.QUNARSERVERS\Desktop\qunar logo（白）副本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4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B518-C06D-492A-8806-E3BED660F16C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FD613-C69A-4F12-BAB9-D307ED41664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5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2013/10/15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2"/>
            <a:ext cx="9144000" cy="286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0" b="91000" l="9200" r="914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35646"/>
            <a:ext cx="2237234" cy="2237234"/>
          </a:xfrm>
          <a:prstGeom prst="rect">
            <a:avLst/>
          </a:prstGeom>
          <a:ln>
            <a:noFill/>
          </a:ln>
        </p:spPr>
      </p:pic>
      <p:pic>
        <p:nvPicPr>
          <p:cNvPr id="19" name="Picture 2" descr="C:\Users\cathy.wang.QUNARSERVERS\Desktop\qunar logo（白）副本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同心圆 6"/>
          <p:cNvSpPr/>
          <p:nvPr userDrawn="1"/>
        </p:nvSpPr>
        <p:spPr>
          <a:xfrm>
            <a:off x="3779912" y="1779662"/>
            <a:ext cx="1949202" cy="1949202"/>
          </a:xfrm>
          <a:prstGeom prst="donut">
            <a:avLst>
              <a:gd name="adj" fmla="val 647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11060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041D-8357-4401-9FB7-315312F34EAA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40581-DDC3-48BB-9027-D5D0B5617CF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五边形 14"/>
          <p:cNvSpPr/>
          <p:nvPr userDrawn="1"/>
        </p:nvSpPr>
        <p:spPr>
          <a:xfrm>
            <a:off x="0" y="123478"/>
            <a:ext cx="7812360" cy="576064"/>
          </a:xfrm>
          <a:prstGeom prst="homePlate">
            <a:avLst/>
          </a:prstGeom>
          <a:solidFill>
            <a:schemeClr val="bg2">
              <a:lumMod val="9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燕尾形 16"/>
          <p:cNvSpPr/>
          <p:nvPr userDrawn="1"/>
        </p:nvSpPr>
        <p:spPr>
          <a:xfrm>
            <a:off x="7740352" y="123478"/>
            <a:ext cx="432048" cy="576064"/>
          </a:xfrm>
          <a:prstGeom prst="chevron">
            <a:avLst>
              <a:gd name="adj" fmla="val 51548"/>
            </a:avLst>
          </a:prstGeom>
          <a:solidFill>
            <a:schemeClr val="bg2">
              <a:lumMod val="9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803998"/>
            <a:ext cx="1296144" cy="311488"/>
          </a:xfrm>
          <a:prstGeom prst="rect">
            <a:avLst/>
          </a:prstGeom>
        </p:spPr>
      </p:pic>
      <p:pic>
        <p:nvPicPr>
          <p:cNvPr id="23" name="Picture 2" descr="C:\Users\cathy.wang.QUNARSERVERS\Desktop\qunar logo（白）副本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97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778DF-BDF0-4A66-A420-6E4C259B0834}" type="datetimeFigureOut">
              <a:rPr lang="zh-CN" altLang="en-US" smtClean="0"/>
              <a:t>2013/10/15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6B40D-3B2A-4841-87E1-8C53658C8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0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nar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12304;&#23547;&#25214;&#36328;&#24180;&#34892;&#32773;&#12305;&#22823;&#22411;&#27963;&#21160;&#25307;&#21830;&#26041;&#26696;-20131014.pp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0680" y="2139702"/>
            <a:ext cx="3059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SONY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微单手机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上市预热活动方案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2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秘书处文字"/>
          <p:cNvSpPr txBox="1"/>
          <p:nvPr/>
        </p:nvSpPr>
        <p:spPr>
          <a:xfrm>
            <a:off x="35496" y="114767"/>
            <a:ext cx="72728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活动参与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流程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711278155"/>
              </p:ext>
            </p:extLst>
          </p:nvPr>
        </p:nvGraphicFramePr>
        <p:xfrm>
          <a:off x="1747295" y="1690865"/>
          <a:ext cx="4968552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319501" y="714626"/>
            <a:ext cx="1827722" cy="706646"/>
            <a:chOff x="1772478" y="0"/>
            <a:chExt cx="1303243" cy="724024"/>
          </a:xfrm>
          <a:scene3d>
            <a:camera prst="orthographicFront"/>
            <a:lightRig rig="chilly" dir="t"/>
          </a:scene3d>
        </p:grpSpPr>
        <p:sp>
          <p:nvSpPr>
            <p:cNvPr id="21" name="圆角矩形 20"/>
            <p:cNvSpPr/>
            <p:nvPr/>
          </p:nvSpPr>
          <p:spPr>
            <a:xfrm>
              <a:off x="1772478" y="0"/>
              <a:ext cx="1303243" cy="724024"/>
            </a:xfrm>
            <a:prstGeom prst="roundRect">
              <a:avLst>
                <a:gd name="adj" fmla="val 10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用户通过广告入口进入活动页面，登录旅图频道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；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圆角矩形 4"/>
            <p:cNvSpPr/>
            <p:nvPr/>
          </p:nvSpPr>
          <p:spPr>
            <a:xfrm>
              <a:off x="1793684" y="21206"/>
              <a:ext cx="1260831" cy="6816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59663" y="1419622"/>
            <a:ext cx="325492" cy="271243"/>
            <a:chOff x="2477378" y="769937"/>
            <a:chExt cx="325492" cy="271243"/>
          </a:xfrm>
          <a:scene3d>
            <a:camera prst="orthographicFront"/>
            <a:lightRig rig="chilly" dir="t"/>
          </a:scene3d>
        </p:grpSpPr>
        <p:sp>
          <p:nvSpPr>
            <p:cNvPr id="30" name="右箭头 29"/>
            <p:cNvSpPr/>
            <p:nvPr/>
          </p:nvSpPr>
          <p:spPr>
            <a:xfrm rot="5400000">
              <a:off x="2504502" y="742813"/>
              <a:ext cx="271243" cy="325492"/>
            </a:xfrm>
            <a:prstGeom prst="rightArrow">
              <a:avLst>
                <a:gd name="adj1" fmla="val 60000"/>
                <a:gd name="adj2" fmla="val 50000"/>
              </a:avLst>
            </a:prstGeom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右箭头 4"/>
            <p:cNvSpPr/>
            <p:nvPr/>
          </p:nvSpPr>
          <p:spPr>
            <a:xfrm>
              <a:off x="2542476" y="769938"/>
              <a:ext cx="195296" cy="189870"/>
            </a:xfrm>
            <a:prstGeom prst="rect">
              <a:avLst/>
            </a:prstGeom>
            <a:sp3d z="-7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11591" y="714626"/>
            <a:ext cx="1804058" cy="710589"/>
            <a:chOff x="1772478" y="-21720"/>
            <a:chExt cx="1303243" cy="745744"/>
          </a:xfrm>
          <a:scene3d>
            <a:camera prst="orthographicFront"/>
            <a:lightRig rig="chilly" dir="t"/>
          </a:scene3d>
        </p:grpSpPr>
        <p:sp>
          <p:nvSpPr>
            <p:cNvPr id="33" name="圆角矩形 32"/>
            <p:cNvSpPr/>
            <p:nvPr/>
          </p:nvSpPr>
          <p:spPr>
            <a:xfrm>
              <a:off x="1772478" y="-21720"/>
              <a:ext cx="1303243" cy="745744"/>
            </a:xfrm>
            <a:prstGeom prst="roundRect">
              <a:avLst>
                <a:gd name="adj" fmla="val 10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用户通过分享链接或邀请链接进入活动页面，登录旅图频道；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圆角矩形 4"/>
            <p:cNvSpPr/>
            <p:nvPr/>
          </p:nvSpPr>
          <p:spPr>
            <a:xfrm>
              <a:off x="1793684" y="21206"/>
              <a:ext cx="1260831" cy="68161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圆角矩形 4"/>
          <p:cNvSpPr/>
          <p:nvPr/>
        </p:nvSpPr>
        <p:spPr>
          <a:xfrm>
            <a:off x="482788" y="637661"/>
            <a:ext cx="1880945" cy="685325"/>
          </a:xfrm>
          <a:prstGeom prst="rect">
            <a:avLst/>
          </a:prstGeom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200" kern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300423" y="4442945"/>
            <a:ext cx="3934304" cy="651379"/>
            <a:chOff x="517123" y="978342"/>
            <a:chExt cx="3934304" cy="651379"/>
          </a:xfrm>
          <a:scene3d>
            <a:camera prst="orthographicFront"/>
            <a:lightRig rig="chilly" dir="t"/>
          </a:scene3d>
        </p:grpSpPr>
        <p:sp>
          <p:nvSpPr>
            <p:cNvPr id="45" name="圆角矩形 44"/>
            <p:cNvSpPr/>
            <p:nvPr/>
          </p:nvSpPr>
          <p:spPr>
            <a:xfrm>
              <a:off x="517123" y="978342"/>
              <a:ext cx="3934304" cy="651379"/>
            </a:xfrm>
            <a:prstGeom prst="roundRect">
              <a:avLst>
                <a:gd name="adj" fmla="val 10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0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圆角矩形 4"/>
            <p:cNvSpPr/>
            <p:nvPr/>
          </p:nvSpPr>
          <p:spPr>
            <a:xfrm>
              <a:off x="536201" y="997420"/>
              <a:ext cx="3896148" cy="6132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发送邀请链接给好友</a:t>
              </a:r>
              <a:endParaRPr lang="zh-CN" altLang="en-US" sz="11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21015" y="4230228"/>
            <a:ext cx="293120" cy="198774"/>
            <a:chOff x="2337715" y="1662850"/>
            <a:chExt cx="293120" cy="198774"/>
          </a:xfrm>
          <a:scene3d>
            <a:camera prst="orthographicFront"/>
            <a:lightRig rig="chilly" dir="t"/>
          </a:scene3d>
        </p:grpSpPr>
        <p:sp>
          <p:nvSpPr>
            <p:cNvPr id="48" name="右箭头 47"/>
            <p:cNvSpPr/>
            <p:nvPr/>
          </p:nvSpPr>
          <p:spPr>
            <a:xfrm rot="5400000">
              <a:off x="2384888" y="1615677"/>
              <a:ext cx="198774" cy="293120"/>
            </a:xfrm>
            <a:prstGeom prst="rightArrow">
              <a:avLst>
                <a:gd name="adj1" fmla="val 60000"/>
                <a:gd name="adj2" fmla="val 50000"/>
              </a:avLst>
            </a:prstGeom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右箭头 4"/>
            <p:cNvSpPr/>
            <p:nvPr/>
          </p:nvSpPr>
          <p:spPr>
            <a:xfrm>
              <a:off x="2396339" y="1662850"/>
              <a:ext cx="175872" cy="139142"/>
            </a:xfrm>
            <a:prstGeom prst="rect">
              <a:avLst/>
            </a:prstGeom>
            <a:sp3d z="-7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043439" y="1419622"/>
            <a:ext cx="325492" cy="271243"/>
            <a:chOff x="2477378" y="769937"/>
            <a:chExt cx="325492" cy="271243"/>
          </a:xfrm>
          <a:scene3d>
            <a:camera prst="orthographicFront"/>
            <a:lightRig rig="chilly" dir="t"/>
          </a:scene3d>
        </p:grpSpPr>
        <p:sp>
          <p:nvSpPr>
            <p:cNvPr id="51" name="右箭头 50"/>
            <p:cNvSpPr/>
            <p:nvPr/>
          </p:nvSpPr>
          <p:spPr>
            <a:xfrm rot="5400000">
              <a:off x="2504502" y="742813"/>
              <a:ext cx="271243" cy="325492"/>
            </a:xfrm>
            <a:prstGeom prst="rightArrow">
              <a:avLst>
                <a:gd name="adj1" fmla="val 60000"/>
                <a:gd name="adj2" fmla="val 50000"/>
              </a:avLst>
            </a:prstGeom>
            <a:sp3d z="-70000" extrusionH="1700" prstMaterial="translucentPowder">
              <a:bevelT w="25400" h="6350" prst="softRound"/>
              <a:bevelB w="0" h="0" prst="convex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右箭头 4"/>
            <p:cNvSpPr/>
            <p:nvPr/>
          </p:nvSpPr>
          <p:spPr>
            <a:xfrm>
              <a:off x="2542476" y="769938"/>
              <a:ext cx="195296" cy="189870"/>
            </a:xfrm>
            <a:prstGeom prst="rect">
              <a:avLst/>
            </a:prstGeom>
            <a:sp3d z="-7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  <p:sp>
        <p:nvSpPr>
          <p:cNvPr id="126" name="直角上箭头 125"/>
          <p:cNvSpPr/>
          <p:nvPr/>
        </p:nvSpPr>
        <p:spPr>
          <a:xfrm rot="16200000">
            <a:off x="6516215" y="738990"/>
            <a:ext cx="648072" cy="936104"/>
          </a:xfrm>
          <a:prstGeom prst="bent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7142704" y="1514559"/>
            <a:ext cx="165600" cy="3387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6229343" y="4722449"/>
            <a:ext cx="993372" cy="1793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478"/>
            <a:ext cx="3769705" cy="183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630707" y="336919"/>
            <a:ext cx="4405789" cy="1370735"/>
            <a:chOff x="4198659" y="3793303"/>
            <a:chExt cx="5053861" cy="1370735"/>
          </a:xfrm>
        </p:grpSpPr>
        <p:sp>
          <p:nvSpPr>
            <p:cNvPr id="5" name="矩形 4"/>
            <p:cNvSpPr/>
            <p:nvPr/>
          </p:nvSpPr>
          <p:spPr>
            <a:xfrm>
              <a:off x="4198659" y="3793303"/>
              <a:ext cx="5053861" cy="137073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56964" y="4537362"/>
              <a:ext cx="1701335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hlinkClick r:id="rId3"/>
                </a:rPr>
                <a:t>http://www.qunar.com/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7052" y="4581100"/>
              <a:ext cx="1107980" cy="189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圆角矩形 7"/>
            <p:cNvSpPr/>
            <p:nvPr/>
          </p:nvSpPr>
          <p:spPr>
            <a:xfrm>
              <a:off x="6233478" y="4538680"/>
              <a:ext cx="1349558" cy="27436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 smtClean="0">
                  <a:latin typeface="微软雅黑" pitchFamily="34" charset="-122"/>
                  <a:ea typeface="微软雅黑" pitchFamily="34" charset="-122"/>
                </a:rPr>
                <a:t>点击复制到剪切板</a:t>
              </a:r>
              <a:endParaRPr lang="zh-CN" altLang="en-US" sz="9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6964" y="4011910"/>
              <a:ext cx="4630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投票成功！邀请好友一起来支持吧！</a:t>
              </a:r>
              <a:endPara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27734"/>
            <a:ext cx="4420593" cy="223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 bwMode="auto">
          <a:xfrm>
            <a:off x="467544" y="2283718"/>
            <a:ext cx="2555056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568" y="1059582"/>
            <a:ext cx="1080120" cy="165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235973" y="1224925"/>
            <a:ext cx="0" cy="10587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124" idx="3"/>
          </p:cNvCxnSpPr>
          <p:nvPr/>
        </p:nvCxnSpPr>
        <p:spPr>
          <a:xfrm>
            <a:off x="3022600" y="3526731"/>
            <a:ext cx="160810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932040" y="4299942"/>
            <a:ext cx="540060" cy="165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339057" y="1707654"/>
            <a:ext cx="0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" idx="1"/>
            <a:endCxn id="5122" idx="3"/>
          </p:cNvCxnSpPr>
          <p:nvPr/>
        </p:nvCxnSpPr>
        <p:spPr>
          <a:xfrm flipH="1">
            <a:off x="4237249" y="1022287"/>
            <a:ext cx="393458" cy="16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1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t="15623" r="-2"/>
          <a:stretch>
            <a:fillRect/>
          </a:stretch>
        </p:blipFill>
        <p:spPr bwMode="auto">
          <a:xfrm>
            <a:off x="0" y="0"/>
            <a:ext cx="91979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2095287"/>
            <a:ext cx="9222703" cy="1248678"/>
          </a:xfrm>
          <a:prstGeom prst="rect">
            <a:avLst/>
          </a:prstGeom>
          <a:solidFill>
            <a:srgbClr val="FAC09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6512" y="2371695"/>
            <a:ext cx="9578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寻找跨年行者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用旅行辞旧迎新，探索未知，认识新己。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详情请</a:t>
            </a:r>
            <a:r>
              <a:rPr lang="zh-CN" altLang="en-US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hlinkClick r:id="rId3" action="ppaction://hlinkpres?slideindex=1&amp;slidetitle="/>
              </a:rPr>
              <a:t>点击此处</a:t>
            </a:r>
            <a:endParaRPr lang="zh-CN" altLang="en-US" sz="2800" b="1" u="sng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512" y="195486"/>
            <a:ext cx="509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去哪儿网更多精彩活动合作示例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折角形 26"/>
          <p:cNvSpPr/>
          <p:nvPr/>
        </p:nvSpPr>
        <p:spPr>
          <a:xfrm>
            <a:off x="7086148" y="426318"/>
            <a:ext cx="1806332" cy="1137320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大型客户赞助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型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活动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8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  <p:pic>
        <p:nvPicPr>
          <p:cNvPr id="5" name="Picture 2" descr="C:\Users\cathy.wang.QUNARSERVERS\Desktop\qunar logo（白）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7957606" cy="5450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我们的营销计划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7" b="96154" l="3382" r="90338">
                        <a14:foregroundMark x1="45894" y1="43956" x2="45894" y2="43956"/>
                        <a14:foregroundMark x1="25121" y1="52198" x2="25121" y2="52198"/>
                        <a14:foregroundMark x1="56522" y1="56593" x2="56522" y2="56593"/>
                        <a14:foregroundMark x1="34300" y1="13187" x2="34300" y2="13187"/>
                        <a14:foregroundMark x1="49758" y1="91209" x2="49758" y2="91209"/>
                        <a14:backgroundMark x1="9179" y1="19231" x2="9179" y2="19231"/>
                        <a14:backgroundMark x1="77295" y1="9890" x2="77295" y2="9890"/>
                        <a14:backgroundMark x1="93237" y1="16484" x2="93237" y2="16484"/>
                        <a14:backgroundMark x1="95169" y1="73626" x2="95169" y2="73626"/>
                        <a14:backgroundMark x1="82609" y1="69231" x2="82609" y2="69231"/>
                        <a14:backgroundMark x1="10145" y1="87363" x2="14493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419622"/>
            <a:ext cx="19716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椭圆 29"/>
          <p:cNvSpPr/>
          <p:nvPr/>
        </p:nvSpPr>
        <p:spPr>
          <a:xfrm>
            <a:off x="841245" y="2952082"/>
            <a:ext cx="1119844" cy="110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750162" y="1102556"/>
            <a:ext cx="1040482" cy="102611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504" y="2163047"/>
            <a:ext cx="3257966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728210" y="1099492"/>
            <a:ext cx="1058504" cy="1043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-8380" y="2802194"/>
            <a:ext cx="1416867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同心圆 34"/>
          <p:cNvSpPr/>
          <p:nvPr/>
        </p:nvSpPr>
        <p:spPr>
          <a:xfrm rot="10800000">
            <a:off x="689258" y="2802194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 rot="10800000">
            <a:off x="4517982" y="2500001"/>
            <a:ext cx="1423818" cy="1404156"/>
            <a:chOff x="3347864" y="1268760"/>
            <a:chExt cx="1872208" cy="1872208"/>
          </a:xfr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</p:grpSpPr>
        <p:sp>
          <p:nvSpPr>
            <p:cNvPr id="37" name="同心圆 36"/>
            <p:cNvSpPr/>
            <p:nvPr/>
          </p:nvSpPr>
          <p:spPr>
            <a:xfrm>
              <a:off x="3347864" y="1268760"/>
              <a:ext cx="1872208" cy="1872208"/>
            </a:xfrm>
            <a:prstGeom prst="donut">
              <a:avLst>
                <a:gd name="adj" fmla="val 138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599892" y="1520788"/>
              <a:ext cx="1368152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503" y="2500001"/>
            <a:ext cx="5233340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678686" y="2677071"/>
            <a:ext cx="1076528" cy="10616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2552797" y="920679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6600" y="1102557"/>
            <a:ext cx="16209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营销计划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活动推广资源介绍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25051" y="3219822"/>
            <a:ext cx="20313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关于去哪儿网</a:t>
            </a:r>
            <a:endParaRPr lang="en-US" altLang="zh-CN" sz="2400" b="1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去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哪儿网及用户介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绍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5757" y="3227050"/>
            <a:ext cx="1800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活动介绍</a:t>
            </a:r>
            <a:endParaRPr lang="en-US" altLang="zh-CN" sz="2400" b="1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活动解读及流程说明</a:t>
            </a:r>
            <a:endParaRPr lang="en-US" altLang="zh-CN" sz="1400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8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-17687" y="123478"/>
            <a:ext cx="7830047" cy="498463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优质曝光</a:t>
            </a:r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首页高品质曝光，吸引目标用户关注</a:t>
            </a:r>
          </a:p>
        </p:txBody>
      </p:sp>
      <p:sp>
        <p:nvSpPr>
          <p:cNvPr id="14" name="矩形 13"/>
          <p:cNvSpPr/>
          <p:nvPr/>
        </p:nvSpPr>
        <p:spPr>
          <a:xfrm>
            <a:off x="960837" y="1059582"/>
            <a:ext cx="2867495" cy="265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去哪儿首页，顶部标识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9" y="1532081"/>
            <a:ext cx="4063391" cy="2645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439886" y="1869856"/>
            <a:ext cx="990600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30336" y="1059582"/>
            <a:ext cx="2867495" cy="265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度假频道首页，超大幻灯片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1532081"/>
            <a:ext cx="3820886" cy="2652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5633356" y="2354110"/>
            <a:ext cx="2824844" cy="89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34777" y="1050871"/>
            <a:ext cx="1897200" cy="3509957"/>
            <a:chOff x="4341815" y="1422927"/>
            <a:chExt cx="2119978" cy="4053031"/>
          </a:xfrm>
        </p:grpSpPr>
        <p:pic>
          <p:nvPicPr>
            <p:cNvPr id="3" name="图片 10" descr="未标题-3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5" y="1422927"/>
              <a:ext cx="2119978" cy="4053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图片 2" descr="2012-04-01_new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1065" y="2156253"/>
              <a:ext cx="1761325" cy="2609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5"/>
          <p:cNvGrpSpPr/>
          <p:nvPr/>
        </p:nvGrpSpPr>
        <p:grpSpPr>
          <a:xfrm>
            <a:off x="4907048" y="1050871"/>
            <a:ext cx="1897200" cy="3509957"/>
            <a:chOff x="4513177" y="1254927"/>
            <a:chExt cx="1897200" cy="3509957"/>
          </a:xfrm>
        </p:grpSpPr>
        <p:pic>
          <p:nvPicPr>
            <p:cNvPr id="7" name="图片 10" descr="未标题-3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3177" y="1254927"/>
              <a:ext cx="1897200" cy="3509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图片 7" descr="2012-04-01_new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881116"/>
              <a:ext cx="1512000" cy="2268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2051720" y="4507255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每个无线页面只有一个广告，广告占有率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，并且移动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endParaRPr lang="en-US" altLang="zh-CN" sz="14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的特性使用户在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使用去哪儿无线服务的同时都会阅读品牌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720" y="771550"/>
            <a:ext cx="2149547" cy="27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2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无线客户端巨幅通栏</a:t>
            </a:r>
            <a:endParaRPr lang="zh-CN" altLang="en-US" sz="12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6016" y="784289"/>
            <a:ext cx="2149547" cy="27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2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无线客户端底部通栏</a:t>
            </a:r>
            <a:endParaRPr lang="zh-CN" altLang="en-US" sz="12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496" y="123478"/>
            <a:ext cx="6540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无线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传播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去哪儿旅行客户端通栏广告</a:t>
            </a:r>
          </a:p>
        </p:txBody>
      </p:sp>
      <p:sp>
        <p:nvSpPr>
          <p:cNvPr id="14" name="矩形 13"/>
          <p:cNvSpPr/>
          <p:nvPr/>
        </p:nvSpPr>
        <p:spPr>
          <a:xfrm>
            <a:off x="2350445" y="3435846"/>
            <a:ext cx="157623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83996" y="3219822"/>
            <a:ext cx="157623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8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31640" y="4515966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去哪儿官方微博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120W+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真实粉丝，皆为热爱旅行和分享的精准用户，通过微博</a:t>
            </a:r>
            <a:endParaRPr lang="en-US" altLang="zh-CN" sz="14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推广活动可持续推进网友关注、互动，带来多次传播，提升品牌知晓度及口碑传播。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496" y="123478"/>
            <a:ext cx="62071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博传播</a:t>
            </a:r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去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哪儿官方微博活动传播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758759"/>
            <a:ext cx="5832648" cy="361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07704" y="3075806"/>
            <a:ext cx="3096344" cy="1296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9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  <p:pic>
        <p:nvPicPr>
          <p:cNvPr id="5" name="Picture 2" descr="C:\Users\cathy.wang.QUNARSERVERS\Desktop\qunar logo（白）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7957606" cy="5450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为何选择去哪儿网？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7" b="96154" l="3382" r="90338">
                        <a14:foregroundMark x1="45894" y1="43956" x2="45894" y2="43956"/>
                        <a14:foregroundMark x1="25121" y1="52198" x2="25121" y2="52198"/>
                        <a14:foregroundMark x1="56522" y1="56593" x2="56522" y2="56593"/>
                        <a14:foregroundMark x1="34300" y1="13187" x2="34300" y2="13187"/>
                        <a14:foregroundMark x1="49758" y1="91209" x2="49758" y2="91209"/>
                        <a14:backgroundMark x1="9179" y1="19231" x2="9179" y2="19231"/>
                        <a14:backgroundMark x1="77295" y1="9890" x2="77295" y2="9890"/>
                        <a14:backgroundMark x1="93237" y1="16484" x2="93237" y2="16484"/>
                        <a14:backgroundMark x1="95169" y1="73626" x2="95169" y2="73626"/>
                        <a14:backgroundMark x1="82609" y1="69231" x2="82609" y2="69231"/>
                        <a14:backgroundMark x1="10145" y1="87363" x2="14493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419622"/>
            <a:ext cx="19716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椭圆 29"/>
          <p:cNvSpPr/>
          <p:nvPr/>
        </p:nvSpPr>
        <p:spPr>
          <a:xfrm>
            <a:off x="841245" y="2952082"/>
            <a:ext cx="1119844" cy="110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750162" y="1102556"/>
            <a:ext cx="1040482" cy="102611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504" y="2163047"/>
            <a:ext cx="3257966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728210" y="1099492"/>
            <a:ext cx="1058504" cy="1043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-8380" y="2802194"/>
            <a:ext cx="1416867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同心圆 34"/>
          <p:cNvSpPr/>
          <p:nvPr/>
        </p:nvSpPr>
        <p:spPr>
          <a:xfrm rot="10800000">
            <a:off x="689258" y="2802194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 rot="10800000">
            <a:off x="4517982" y="2500001"/>
            <a:ext cx="1423818" cy="1404156"/>
            <a:chOff x="3347864" y="1268760"/>
            <a:chExt cx="1872208" cy="1872208"/>
          </a:xfr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</p:grpSpPr>
        <p:sp>
          <p:nvSpPr>
            <p:cNvPr id="37" name="同心圆 36"/>
            <p:cNvSpPr/>
            <p:nvPr/>
          </p:nvSpPr>
          <p:spPr>
            <a:xfrm>
              <a:off x="3347864" y="1268760"/>
              <a:ext cx="1872208" cy="1872208"/>
            </a:xfrm>
            <a:prstGeom prst="donut">
              <a:avLst>
                <a:gd name="adj" fmla="val 138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599892" y="1520788"/>
              <a:ext cx="1368152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503" y="2500001"/>
            <a:ext cx="5233340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678686" y="2677071"/>
            <a:ext cx="1076528" cy="10616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2552797" y="920679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6600" y="1102557"/>
            <a:ext cx="20313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关于去哪儿网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去哪儿网及用户介绍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25051" y="3219822"/>
            <a:ext cx="16209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营销计划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活动推广资源介绍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5757" y="3227050"/>
            <a:ext cx="1800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活动介绍</a:t>
            </a:r>
            <a:endParaRPr lang="en-US" altLang="zh-CN" sz="2400" b="1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活动解读及流程说明</a:t>
            </a:r>
            <a:endParaRPr lang="en-US" altLang="zh-CN" sz="1400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66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123478"/>
            <a:ext cx="68407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Qunar.com—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秘书处文字"/>
          <p:cNvSpPr txBox="1"/>
          <p:nvPr/>
        </p:nvSpPr>
        <p:spPr>
          <a:xfrm>
            <a:off x="2195736" y="123478"/>
            <a:ext cx="63367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全球中文旅游媒体</a:t>
            </a:r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NO.1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67602">
            <a:off x="2457521" y="1359970"/>
            <a:ext cx="2742522" cy="3712813"/>
            <a:chOff x="2460100" y="1129787"/>
            <a:chExt cx="2742522" cy="371281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4"/>
            <a:stretch/>
          </p:blipFill>
          <p:spPr>
            <a:xfrm>
              <a:off x="2460100" y="1129787"/>
              <a:ext cx="2742522" cy="3712813"/>
            </a:xfrm>
            <a:prstGeom prst="rect">
              <a:avLst/>
            </a:prstGeom>
          </p:spPr>
        </p:pic>
        <p:sp>
          <p:nvSpPr>
            <p:cNvPr id="6" name="TextBox 21"/>
            <p:cNvSpPr txBox="1"/>
            <p:nvPr/>
          </p:nvSpPr>
          <p:spPr>
            <a:xfrm rot="18077000">
              <a:off x="4523711" y="139676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酒店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155714">
            <a:off x="1837516" y="2019260"/>
            <a:ext cx="2167132" cy="3066081"/>
            <a:chOff x="1619672" y="2114931"/>
            <a:chExt cx="2167132" cy="306608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200"/>
            <a:stretch/>
          </p:blipFill>
          <p:spPr>
            <a:xfrm>
              <a:off x="1619672" y="2114931"/>
              <a:ext cx="2167132" cy="3066081"/>
            </a:xfrm>
            <a:prstGeom prst="rect">
              <a:avLst/>
            </a:prstGeom>
          </p:spPr>
        </p:pic>
        <p:sp>
          <p:nvSpPr>
            <p:cNvPr id="9" name="TextBox 20"/>
            <p:cNvSpPr txBox="1"/>
            <p:nvPr/>
          </p:nvSpPr>
          <p:spPr>
            <a:xfrm rot="18077000">
              <a:off x="2131398" y="305776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旅游供应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商网站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 rot="155272">
            <a:off x="5837255" y="2100850"/>
            <a:ext cx="2124460" cy="2962662"/>
            <a:chOff x="5497377" y="2183151"/>
            <a:chExt cx="2124460" cy="296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377" y="2183151"/>
              <a:ext cx="2124460" cy="2962662"/>
            </a:xfrm>
            <a:prstGeom prst="rect">
              <a:avLst/>
            </a:prstGeom>
          </p:spPr>
        </p:pic>
        <p:sp>
          <p:nvSpPr>
            <p:cNvPr id="12" name="TextBox 25"/>
            <p:cNvSpPr txBox="1"/>
            <p:nvPr/>
          </p:nvSpPr>
          <p:spPr>
            <a:xfrm rot="18077000">
              <a:off x="6656636" y="25544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游记攻略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92718">
            <a:off x="3335372" y="2619877"/>
            <a:ext cx="1786132" cy="2434146"/>
            <a:chOff x="3347864" y="2705542"/>
            <a:chExt cx="1786132" cy="243414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2728715"/>
              <a:ext cx="1786132" cy="2410973"/>
            </a:xfrm>
            <a:prstGeom prst="rect">
              <a:avLst/>
            </a:prstGeom>
          </p:spPr>
        </p:pic>
        <p:sp>
          <p:nvSpPr>
            <p:cNvPr id="15" name="TextBox 22"/>
            <p:cNvSpPr txBox="1"/>
            <p:nvPr/>
          </p:nvSpPr>
          <p:spPr>
            <a:xfrm rot="18077000">
              <a:off x="3821537" y="33057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国内国际航线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77983">
            <a:off x="6647981" y="2828486"/>
            <a:ext cx="1630683" cy="2212818"/>
            <a:chOff x="6397701" y="2932995"/>
            <a:chExt cx="1630683" cy="221281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701" y="2993921"/>
              <a:ext cx="1630683" cy="2151892"/>
            </a:xfrm>
            <a:prstGeom prst="rect">
              <a:avLst/>
            </a:prstGeom>
          </p:spPr>
        </p:pic>
        <p:sp>
          <p:nvSpPr>
            <p:cNvPr id="18" name="TextBox 26"/>
            <p:cNvSpPr txBox="1"/>
            <p:nvPr/>
          </p:nvSpPr>
          <p:spPr>
            <a:xfrm rot="18077000">
              <a:off x="6552151" y="364857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日旅游团购产品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40094" y="1174087"/>
            <a:ext cx="2992868" cy="3895486"/>
            <a:chOff x="4476290" y="973569"/>
            <a:chExt cx="3050782" cy="427603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0"/>
            <a:stretch/>
          </p:blipFill>
          <p:spPr>
            <a:xfrm>
              <a:off x="4476290" y="1000683"/>
              <a:ext cx="3050782" cy="4248923"/>
            </a:xfrm>
            <a:prstGeom prst="rect">
              <a:avLst/>
            </a:prstGeom>
          </p:spPr>
        </p:pic>
        <p:sp>
          <p:nvSpPr>
            <p:cNvPr id="21" name="TextBox 24"/>
            <p:cNvSpPr txBox="1"/>
            <p:nvPr/>
          </p:nvSpPr>
          <p:spPr>
            <a:xfrm rot="18077000">
              <a:off x="6453956" y="1393447"/>
              <a:ext cx="1216236" cy="376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旅游景点</a:t>
              </a:r>
            </a:p>
          </p:txBody>
        </p:sp>
      </p:grpSp>
      <p:sp>
        <p:nvSpPr>
          <p:cNvPr id="22" name="TextBox 19"/>
          <p:cNvSpPr txBox="1"/>
          <p:nvPr/>
        </p:nvSpPr>
        <p:spPr>
          <a:xfrm>
            <a:off x="3413011" y="1696774"/>
            <a:ext cx="806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1250</a:t>
            </a:r>
            <a:endParaRPr lang="en-US" altLang="zh-CN" sz="11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4764270" y="1113299"/>
            <a:ext cx="961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468000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4792227" y="2374652"/>
            <a:ext cx="86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1.25</a:t>
            </a:r>
            <a:r>
              <a:rPr lang="zh-CN" altLang="en-US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6"/>
          <p:cNvSpPr txBox="1"/>
          <p:nvPr/>
        </p:nvSpPr>
        <p:spPr>
          <a:xfrm>
            <a:off x="5580655" y="2515347"/>
            <a:ext cx="86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18.6</a:t>
            </a:r>
            <a:r>
              <a:rPr lang="zh-CN" altLang="en-US" sz="1600" b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37"/>
          <p:cNvSpPr txBox="1"/>
          <p:nvPr/>
        </p:nvSpPr>
        <p:spPr>
          <a:xfrm>
            <a:off x="6444078" y="944022"/>
            <a:ext cx="86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8500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38"/>
          <p:cNvSpPr txBox="1"/>
          <p:nvPr/>
        </p:nvSpPr>
        <p:spPr>
          <a:xfrm>
            <a:off x="7566328" y="1885122"/>
            <a:ext cx="1033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600" b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9"/>
          <p:cNvSpPr txBox="1"/>
          <p:nvPr/>
        </p:nvSpPr>
        <p:spPr>
          <a:xfrm>
            <a:off x="7966157" y="2630389"/>
            <a:ext cx="107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16400</a:t>
            </a:r>
            <a:endParaRPr lang="en-US" altLang="zh-CN" sz="1600" b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194028">
            <a:off x="4176188" y="2754626"/>
            <a:ext cx="1716027" cy="2300340"/>
            <a:chOff x="4008101" y="2853062"/>
            <a:chExt cx="1716027" cy="230034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101" y="2861301"/>
              <a:ext cx="1716027" cy="2292101"/>
            </a:xfrm>
            <a:prstGeom prst="rect">
              <a:avLst/>
            </a:prstGeom>
          </p:spPr>
        </p:pic>
        <p:sp>
          <p:nvSpPr>
            <p:cNvPr id="31" name="TextBox 23"/>
            <p:cNvSpPr txBox="1"/>
            <p:nvPr/>
          </p:nvSpPr>
          <p:spPr>
            <a:xfrm rot="18077000">
              <a:off x="4758927" y="32223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度假线路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6"/>
          <p:cNvSpPr txBox="1"/>
          <p:nvPr/>
        </p:nvSpPr>
        <p:spPr>
          <a:xfrm>
            <a:off x="-540568" y="1587445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独立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endParaRPr lang="en-US" altLang="zh-CN" sz="3600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600" dirty="0" smtClean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7,474</a:t>
            </a:r>
            <a:r>
              <a:rPr lang="zh-CN" altLang="en-US" sz="3600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4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411760" y="195486"/>
            <a:ext cx="5112023" cy="55403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zh-CN" altLang="en-US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496" y="123478"/>
            <a:ext cx="23680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Qunar.com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2"/>
          <p:cNvSpPr txBox="1"/>
          <p:nvPr/>
        </p:nvSpPr>
        <p:spPr>
          <a:xfrm>
            <a:off x="107504" y="784324"/>
            <a:ext cx="8326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全球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中文</a:t>
            </a:r>
            <a:r>
              <a:rPr lang="zh-CN" altLang="en-US" sz="3600" dirty="0" smtClean="0">
                <a:solidFill>
                  <a:schemeClr val="bg1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旅游搜索引擎</a:t>
            </a:r>
            <a:r>
              <a:rPr lang="en-US" altLang="zh-CN" sz="5400" dirty="0" smtClean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NO.1</a:t>
            </a:r>
            <a:endParaRPr lang="zh-CN" altLang="en-US" sz="5400" dirty="0"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123478"/>
            <a:ext cx="41764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领先的在线旅游媒体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Picture 10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22" y="2139702"/>
            <a:ext cx="4299862" cy="212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5"/>
          <p:cNvSpPr/>
          <p:nvPr/>
        </p:nvSpPr>
        <p:spPr>
          <a:xfrm>
            <a:off x="35496" y="3107294"/>
            <a:ext cx="4506077" cy="11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5220072" y="4876570"/>
            <a:ext cx="2952328" cy="21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215" tIns="38108" rIns="76215" bIns="38108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数据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来源：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Experian Hitwise 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中国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17362"/>
            <a:ext cx="3852701" cy="2889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矩形 41"/>
          <p:cNvSpPr/>
          <p:nvPr/>
        </p:nvSpPr>
        <p:spPr>
          <a:xfrm>
            <a:off x="4796954" y="2571750"/>
            <a:ext cx="4167534" cy="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94597"/>
            <a:ext cx="9144000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每个旅行爱好者都是生活的拍客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33" y="-20538"/>
            <a:ext cx="4380179" cy="286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0538"/>
            <a:ext cx="3852151" cy="271576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6"/>
          <a:stretch/>
        </p:blipFill>
        <p:spPr bwMode="auto">
          <a:xfrm>
            <a:off x="-37406" y="1718367"/>
            <a:ext cx="1949853" cy="265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-20538"/>
            <a:ext cx="2361855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47" y="2286283"/>
            <a:ext cx="2515537" cy="208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958" y="2571750"/>
            <a:ext cx="309655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10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http://www.taopic.com/uploads/allimg/110820/1771-110r0093s28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0" b="100000" l="21200" r="91000">
                        <a14:foregroundMark x1="38000" y1="19300" x2="38000" y2="19300"/>
                        <a14:foregroundMark x1="36100" y1="26500" x2="36100" y2="26500"/>
                        <a14:foregroundMark x1="36700" y1="32000" x2="36700" y2="32000"/>
                        <a14:foregroundMark x1="37600" y1="42800" x2="37600" y2="42800"/>
                        <a14:foregroundMark x1="30400" y1="37300" x2="30400" y2="37300"/>
                        <a14:foregroundMark x1="41200" y1="37700" x2="41200" y2="37700"/>
                        <a14:foregroundMark x1="40500" y1="39900" x2="40500" y2="39900"/>
                        <a14:foregroundMark x1="39500" y1="36700" x2="39500" y2="36700"/>
                        <a14:foregroundMark x1="34400" y1="33100" x2="34400" y2="33100"/>
                        <a14:foregroundMark x1="42600" y1="79600" x2="42600" y2="79600"/>
                        <a14:foregroundMark x1="51300" y1="76600" x2="51300" y2="76600"/>
                        <a14:foregroundMark x1="51300" y1="79300" x2="51300" y2="79300"/>
                        <a14:foregroundMark x1="71000" y1="30500" x2="71000" y2="30500"/>
                        <a14:foregroundMark x1="66200" y1="31800" x2="66200" y2="31800"/>
                        <a14:foregroundMark x1="69600" y1="15500" x2="69600" y2="15500"/>
                        <a14:foregroundMark x1="72100" y1="22500" x2="72100" y2="22500"/>
                        <a14:foregroundMark x1="63000" y1="20600" x2="63000" y2="20600"/>
                        <a14:foregroundMark x1="67800" y1="35600" x2="67800" y2="35600"/>
                        <a14:foregroundMark x1="75300" y1="48800" x2="75300" y2="48800"/>
                        <a14:foregroundMark x1="58100" y1="53500" x2="58100" y2="53500"/>
                        <a14:foregroundMark x1="30400" y1="21800" x2="30400" y2="21800"/>
                        <a14:foregroundMark x1="33100" y1="18400" x2="33100" y2="18400"/>
                        <a14:backgroundMark x1="54900" y1="65700" x2="54900" y2="65700"/>
                        <a14:backgroundMark x1="50500" y1="49000" x2="50500" y2="49000"/>
                        <a14:backgroundMark x1="39700" y1="97800" x2="39700" y2="97800"/>
                        <a14:backgroundMark x1="39700" y1="95200" x2="39700" y2="95200"/>
                        <a14:backgroundMark x1="40100" y1="99100" x2="40100" y2="9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2" r="9677"/>
          <a:stretch/>
        </p:blipFill>
        <p:spPr bwMode="auto">
          <a:xfrm>
            <a:off x="5982644" y="-11112"/>
            <a:ext cx="355790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秘书处文字"/>
          <p:cNvSpPr txBox="1"/>
          <p:nvPr/>
        </p:nvSpPr>
        <p:spPr>
          <a:xfrm>
            <a:off x="144016" y="114767"/>
            <a:ext cx="3275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Qunar.com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秘书处文字"/>
          <p:cNvSpPr txBox="1"/>
          <p:nvPr/>
        </p:nvSpPr>
        <p:spPr>
          <a:xfrm>
            <a:off x="2051720" y="114767"/>
            <a:ext cx="63367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与百度强强联合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4" name="矩形 39"/>
          <p:cNvSpPr>
            <a:spLocks noChangeArrowheads="1"/>
          </p:cNvSpPr>
          <p:nvPr/>
        </p:nvSpPr>
        <p:spPr bwMode="auto">
          <a:xfrm>
            <a:off x="4711700" y="4369997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rgbClr val="F79646"/>
                </a:solidFill>
                <a:latin typeface="Bell MT" panose="02020503060305020303" pitchFamily="18" charset="0"/>
                <a:ea typeface="微软雅黑" panose="020B0503020204020204" pitchFamily="34" charset="-122"/>
              </a:rPr>
              <a:t>还有更多！</a:t>
            </a:r>
            <a:endParaRPr lang="zh-CN" altLang="en-US" sz="3200" b="1" dirty="0">
              <a:solidFill>
                <a:srgbClr val="F79646"/>
              </a:solidFill>
              <a:latin typeface="Bell MT" panose="02020503060305020303" pitchFamily="18" charset="0"/>
            </a:endParaRPr>
          </a:p>
        </p:txBody>
      </p:sp>
      <p:sp>
        <p:nvSpPr>
          <p:cNvPr id="45" name="矩形 39"/>
          <p:cNvSpPr>
            <a:spLocks noChangeArrowheads="1"/>
          </p:cNvSpPr>
          <p:nvPr/>
        </p:nvSpPr>
        <p:spPr bwMode="auto">
          <a:xfrm>
            <a:off x="6866804" y="2634466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79646"/>
                </a:solidFill>
                <a:latin typeface="Bell MT" panose="02020503060305020303" pitchFamily="18" charset="0"/>
                <a:ea typeface="微软雅黑" panose="020B0503020204020204" pitchFamily="34" charset="-122"/>
              </a:rPr>
              <a:t>3.06</a:t>
            </a:r>
            <a:r>
              <a:rPr lang="zh-CN" altLang="en-US" b="1" dirty="0" smtClean="0">
                <a:solidFill>
                  <a:srgbClr val="F79646"/>
                </a:solidFill>
                <a:latin typeface="Bell MT" panose="02020503060305020303" pitchFamily="18" charset="0"/>
                <a:ea typeface="微软雅黑" panose="020B0503020204020204" pitchFamily="34" charset="-122"/>
              </a:rPr>
              <a:t>亿美元战略投资！</a:t>
            </a:r>
            <a:endParaRPr lang="zh-CN" altLang="en-US" sz="2000" b="1" dirty="0">
              <a:solidFill>
                <a:srgbClr val="F79646"/>
              </a:solidFill>
              <a:latin typeface="Bell MT" panose="02020503060305020303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85146" y="483518"/>
            <a:ext cx="2558662" cy="2952328"/>
            <a:chOff x="252450" y="483518"/>
            <a:chExt cx="2558662" cy="2952328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5"/>
            <a:srcRect l="873" r="31567" b="8065"/>
            <a:stretch/>
          </p:blipFill>
          <p:spPr>
            <a:xfrm>
              <a:off x="252450" y="1047043"/>
              <a:ext cx="2558662" cy="2366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平行四边形 46"/>
            <p:cNvSpPr/>
            <p:nvPr/>
          </p:nvSpPr>
          <p:spPr bwMode="auto">
            <a:xfrm>
              <a:off x="769999" y="787303"/>
              <a:ext cx="1943699" cy="229823"/>
            </a:xfrm>
            <a:prstGeom prst="parallelogram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solidFill>
                  <a:srgbClr val="F79646"/>
                </a:solidFill>
              </a:endParaRPr>
            </a:p>
          </p:txBody>
        </p:sp>
        <p:sp>
          <p:nvSpPr>
            <p:cNvPr id="48" name="矩形 36"/>
            <p:cNvSpPr>
              <a:spLocks noChangeArrowheads="1"/>
            </p:cNvSpPr>
            <p:nvPr/>
          </p:nvSpPr>
          <p:spPr bwMode="auto">
            <a:xfrm>
              <a:off x="759075" y="771550"/>
              <a:ext cx="198002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旅游热词搜索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排名领先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>
              <a:off x="288503" y="1032084"/>
              <a:ext cx="2522609" cy="0"/>
            </a:xfrm>
            <a:prstGeom prst="line">
              <a:avLst/>
            </a:prstGeom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39"/>
            <p:cNvSpPr>
              <a:spLocks noChangeArrowheads="1"/>
            </p:cNvSpPr>
            <p:nvPr/>
          </p:nvSpPr>
          <p:spPr bwMode="auto">
            <a:xfrm>
              <a:off x="283845" y="483518"/>
              <a:ext cx="54373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 i="1" dirty="0" smtClean="0">
                  <a:solidFill>
                    <a:srgbClr val="F79646"/>
                  </a:solidFill>
                  <a:latin typeface="Bell MT" panose="02020503060305020303" pitchFamily="18" charset="0"/>
                </a:rPr>
                <a:t>A</a:t>
              </a:r>
              <a:endParaRPr lang="zh-CN" altLang="en-US" sz="4400" i="1" dirty="0">
                <a:solidFill>
                  <a:srgbClr val="F79646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67702" y="3075806"/>
              <a:ext cx="2180839" cy="360040"/>
            </a:xfrm>
            <a:prstGeom prst="rect">
              <a:avLst/>
            </a:prstGeom>
            <a:noFill/>
            <a:ln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687" tIns="52344" rIns="104687" bIns="52344" anchor="ctr"/>
            <a:lstStyle/>
            <a:p>
              <a:pPr algn="ctr">
                <a:defRPr/>
              </a:pPr>
              <a:endParaRPr lang="zh-CN" altLang="en-US" sz="1799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352905" y="987574"/>
            <a:ext cx="2570842" cy="2868067"/>
            <a:chOff x="2463962" y="1217862"/>
            <a:chExt cx="2570842" cy="2868067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6"/>
            <a:srcRect l="1" r="44926"/>
            <a:stretch/>
          </p:blipFill>
          <p:spPr>
            <a:xfrm>
              <a:off x="2467698" y="1833531"/>
              <a:ext cx="2567105" cy="22523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59" name="组合 58"/>
            <p:cNvGrpSpPr/>
            <p:nvPr/>
          </p:nvGrpSpPr>
          <p:grpSpPr>
            <a:xfrm>
              <a:off x="2463962" y="1217862"/>
              <a:ext cx="2570842" cy="1353888"/>
              <a:chOff x="1984079" y="1781601"/>
              <a:chExt cx="2570842" cy="135388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009927" y="2775449"/>
                <a:ext cx="2544994" cy="360040"/>
              </a:xfrm>
              <a:prstGeom prst="rect">
                <a:avLst/>
              </a:prstGeom>
              <a:noFill/>
              <a:ln>
                <a:solidFill>
                  <a:srgbClr val="F79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4687" tIns="52344" rIns="104687" bIns="52344" anchor="ctr"/>
              <a:lstStyle/>
              <a:p>
                <a:pPr algn="ctr">
                  <a:defRPr/>
                </a:pPr>
                <a:endParaRPr lang="zh-CN" altLang="en-US" sz="1799"/>
              </a:p>
            </p:txBody>
          </p:sp>
          <p:sp>
            <p:nvSpPr>
              <p:cNvPr id="29" name="平行四边形 28"/>
              <p:cNvSpPr/>
              <p:nvPr/>
            </p:nvSpPr>
            <p:spPr bwMode="auto">
              <a:xfrm>
                <a:off x="2819359" y="2126243"/>
                <a:ext cx="1071563" cy="244800"/>
              </a:xfrm>
              <a:prstGeom prst="parallelogram">
                <a:avLst/>
              </a:prstGeom>
              <a:solidFill>
                <a:srgbClr val="F79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79646"/>
                  </a:solidFill>
                </a:endParaRPr>
              </a:p>
            </p:txBody>
          </p:sp>
          <p:sp>
            <p:nvSpPr>
              <p:cNvPr id="30" name="矩形 36"/>
              <p:cNvSpPr>
                <a:spLocks noChangeArrowheads="1"/>
              </p:cNvSpPr>
              <p:nvPr/>
            </p:nvSpPr>
            <p:spPr bwMode="auto">
              <a:xfrm>
                <a:off x="2882810" y="2110490"/>
                <a:ext cx="90281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链接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 bwMode="auto">
              <a:xfrm>
                <a:off x="1984079" y="2362532"/>
                <a:ext cx="2554915" cy="0"/>
              </a:xfrm>
              <a:prstGeom prst="line">
                <a:avLst/>
              </a:prstGeom>
              <a:ln>
                <a:solidFill>
                  <a:srgbClr val="F796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9"/>
              <p:cNvSpPr>
                <a:spLocks noChangeArrowheads="1"/>
              </p:cNvSpPr>
              <p:nvPr/>
            </p:nvSpPr>
            <p:spPr bwMode="auto">
              <a:xfrm>
                <a:off x="2354040" y="1781601"/>
                <a:ext cx="537327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4400" i="1" dirty="0" smtClean="0">
                    <a:solidFill>
                      <a:srgbClr val="F79646"/>
                    </a:solidFill>
                    <a:latin typeface="Bell MT" panose="02020503060305020303" pitchFamily="18" charset="0"/>
                  </a:rPr>
                  <a:t>B</a:t>
                </a:r>
                <a:endParaRPr lang="zh-CN" altLang="en-US" sz="4400" i="1" dirty="0">
                  <a:solidFill>
                    <a:srgbClr val="F79646"/>
                  </a:solidFill>
                  <a:latin typeface="Bell MT" panose="02020503060305020303" pitchFamily="18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907704" y="2275122"/>
            <a:ext cx="2582166" cy="2672892"/>
            <a:chOff x="3987590" y="2305366"/>
            <a:chExt cx="2582166" cy="2672892"/>
          </a:xfrm>
        </p:grpSpPr>
        <p:grpSp>
          <p:nvGrpSpPr>
            <p:cNvPr id="53" name="组合 52"/>
            <p:cNvGrpSpPr/>
            <p:nvPr/>
          </p:nvGrpSpPr>
          <p:grpSpPr>
            <a:xfrm>
              <a:off x="4021960" y="2888911"/>
              <a:ext cx="2547796" cy="2089347"/>
              <a:chOff x="3228741" y="3197728"/>
              <a:chExt cx="1785521" cy="1464236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7"/>
              <a:srcRect r="45744" b="7398"/>
              <a:stretch/>
            </p:blipFill>
            <p:spPr>
              <a:xfrm>
                <a:off x="3228741" y="3197728"/>
                <a:ext cx="1775308" cy="1464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2" name="矩形 51"/>
              <p:cNvSpPr/>
              <p:nvPr/>
            </p:nvSpPr>
            <p:spPr>
              <a:xfrm>
                <a:off x="3238005" y="4011592"/>
                <a:ext cx="1776257" cy="536762"/>
              </a:xfrm>
              <a:prstGeom prst="rect">
                <a:avLst/>
              </a:prstGeom>
              <a:noFill/>
              <a:ln>
                <a:solidFill>
                  <a:srgbClr val="F79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4687" tIns="52344" rIns="104687" bIns="52344" anchor="ctr"/>
              <a:lstStyle/>
              <a:p>
                <a:pPr algn="ctr">
                  <a:defRPr/>
                </a:pPr>
                <a:endParaRPr lang="zh-CN" altLang="en-US" sz="1799"/>
              </a:p>
            </p:txBody>
          </p:sp>
        </p:grpSp>
        <p:sp>
          <p:nvSpPr>
            <p:cNvPr id="40" name="平行四边形 39"/>
            <p:cNvSpPr/>
            <p:nvPr/>
          </p:nvSpPr>
          <p:spPr bwMode="auto">
            <a:xfrm>
              <a:off x="4509300" y="2631902"/>
              <a:ext cx="1195954" cy="244800"/>
            </a:xfrm>
            <a:prstGeom prst="parallelogram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>
                <a:solidFill>
                  <a:srgbClr val="F79646"/>
                </a:solidFill>
              </a:endParaRPr>
            </a:p>
          </p:txBody>
        </p:sp>
        <p:sp>
          <p:nvSpPr>
            <p:cNvPr id="41" name="矩形 36"/>
            <p:cNvSpPr>
              <a:spLocks noChangeArrowheads="1"/>
            </p:cNvSpPr>
            <p:nvPr/>
          </p:nvSpPr>
          <p:spPr bwMode="auto">
            <a:xfrm>
              <a:off x="4415341" y="2624381"/>
              <a:ext cx="12179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框推广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 flipV="1">
              <a:off x="3987590" y="2859782"/>
              <a:ext cx="2562369" cy="10523"/>
            </a:xfrm>
            <a:prstGeom prst="line">
              <a:avLst/>
            </a:prstGeom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39"/>
            <p:cNvSpPr>
              <a:spLocks noChangeArrowheads="1"/>
            </p:cNvSpPr>
            <p:nvPr/>
          </p:nvSpPr>
          <p:spPr bwMode="auto">
            <a:xfrm>
              <a:off x="4008865" y="2305366"/>
              <a:ext cx="52610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 i="1" dirty="0" smtClean="0">
                  <a:solidFill>
                    <a:srgbClr val="F79646"/>
                  </a:solidFill>
                  <a:latin typeface="Bell MT" panose="02020503060305020303" pitchFamily="18" charset="0"/>
                  <a:ea typeface="微软雅黑" panose="020B0503020204020204" pitchFamily="34" charset="-122"/>
                </a:rPr>
                <a:t>C</a:t>
              </a:r>
              <a:endParaRPr lang="zh-CN" altLang="en-US" sz="4800" i="1" dirty="0">
                <a:solidFill>
                  <a:srgbClr val="F79646"/>
                </a:solidFill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6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秘书处文字"/>
          <p:cNvSpPr txBox="1"/>
          <p:nvPr/>
        </p:nvSpPr>
        <p:spPr>
          <a:xfrm>
            <a:off x="144016" y="114767"/>
            <a:ext cx="3275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Qunar.com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秘书处文字"/>
          <p:cNvSpPr txBox="1"/>
          <p:nvPr/>
        </p:nvSpPr>
        <p:spPr>
          <a:xfrm>
            <a:off x="2016224" y="114767"/>
            <a:ext cx="694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全面接触你的消费者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21082" y="1430920"/>
            <a:ext cx="1218113" cy="1085355"/>
            <a:chOff x="505049" y="2436092"/>
            <a:chExt cx="918278" cy="81819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49" y="2436092"/>
              <a:ext cx="918278" cy="818198"/>
            </a:xfrm>
            <a:prstGeom prst="rect">
              <a:avLst/>
            </a:prstGeom>
          </p:spPr>
        </p:pic>
        <p:sp>
          <p:nvSpPr>
            <p:cNvPr id="12" name="TextBox 9"/>
            <p:cNvSpPr txBox="1"/>
            <p:nvPr/>
          </p:nvSpPr>
          <p:spPr>
            <a:xfrm>
              <a:off x="715786" y="2839838"/>
              <a:ext cx="496906" cy="278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68%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14498" y="2720555"/>
            <a:ext cx="1224698" cy="1092059"/>
            <a:chOff x="1309854" y="2412563"/>
            <a:chExt cx="943961" cy="84172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54" y="2412563"/>
              <a:ext cx="943961" cy="841727"/>
            </a:xfrm>
            <a:prstGeom prst="rect">
              <a:avLst/>
            </a:prstGeom>
          </p:spPr>
        </p:pic>
        <p:sp>
          <p:nvSpPr>
            <p:cNvPr id="15" name="TextBox 10"/>
            <p:cNvSpPr txBox="1"/>
            <p:nvPr/>
          </p:nvSpPr>
          <p:spPr>
            <a:xfrm>
              <a:off x="1468545" y="2846253"/>
              <a:ext cx="640261" cy="28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40%+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4572000" y="1814647"/>
            <a:ext cx="0" cy="182986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2"/>
          <p:cNvSpPr txBox="1"/>
          <p:nvPr/>
        </p:nvSpPr>
        <p:spPr>
          <a:xfrm>
            <a:off x="323528" y="1909867"/>
            <a:ext cx="161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及以上学历</a:t>
            </a:r>
            <a:endParaRPr lang="zh-CN" altLang="en-US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375881" y="3183189"/>
            <a:ext cx="1614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zh-CN" altLang="en-US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一线城市</a:t>
            </a:r>
            <a:endParaRPr lang="zh-CN" altLang="en-US" sz="16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4540156" y="1909372"/>
            <a:ext cx="233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人均月收入</a:t>
            </a:r>
            <a:r>
              <a:rPr lang="en-US" altLang="zh-CN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9679</a:t>
            </a:r>
            <a:r>
              <a:rPr lang="zh-CN" altLang="en-US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sz="16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5"/>
          <p:cNvSpPr txBox="1"/>
          <p:nvPr/>
        </p:nvSpPr>
        <p:spPr>
          <a:xfrm>
            <a:off x="4538002" y="3183189"/>
            <a:ext cx="244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人均旅游消费</a:t>
            </a:r>
            <a:r>
              <a:rPr lang="en-US" altLang="zh-CN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9447</a:t>
            </a:r>
            <a:r>
              <a:rPr lang="zh-CN" altLang="en-US" sz="16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sz="16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t="44095" r="27096" b="15401"/>
          <a:stretch/>
        </p:blipFill>
        <p:spPr>
          <a:xfrm>
            <a:off x="1958189" y="1510913"/>
            <a:ext cx="1020964" cy="101578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6658" r="8282" b="22812"/>
          <a:stretch/>
        </p:blipFill>
        <p:spPr>
          <a:xfrm>
            <a:off x="6931706" y="2692432"/>
            <a:ext cx="1461426" cy="11754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53" y="1436350"/>
            <a:ext cx="1226932" cy="109481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9" r="23321"/>
          <a:stretch/>
        </p:blipFill>
        <p:spPr>
          <a:xfrm>
            <a:off x="1998337" y="2899941"/>
            <a:ext cx="1173631" cy="752617"/>
          </a:xfrm>
          <a:prstGeom prst="rect">
            <a:avLst/>
          </a:prstGeom>
        </p:spPr>
      </p:pic>
      <p:sp>
        <p:nvSpPr>
          <p:cNvPr id="25" name="TextBox 6"/>
          <p:cNvSpPr txBox="1"/>
          <p:nvPr/>
        </p:nvSpPr>
        <p:spPr>
          <a:xfrm>
            <a:off x="3071762" y="4876006"/>
            <a:ext cx="5100638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数据来源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尼尔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森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去哪儿网用户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研究报告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en-US" sz="90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181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秘书处文字"/>
          <p:cNvSpPr txBox="1"/>
          <p:nvPr/>
        </p:nvSpPr>
        <p:spPr>
          <a:xfrm>
            <a:off x="144016" y="114767"/>
            <a:ext cx="3275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Qunar.com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秘书处文字"/>
          <p:cNvSpPr txBox="1"/>
          <p:nvPr/>
        </p:nvSpPr>
        <p:spPr>
          <a:xfrm>
            <a:off x="2016224" y="114767"/>
            <a:ext cx="694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全面接触你的消费者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622829" y="4209686"/>
            <a:ext cx="489031" cy="0"/>
          </a:xfrm>
          <a:prstGeom prst="line">
            <a:avLst/>
          </a:prstGeom>
          <a:ln w="41275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200000" flipH="1">
            <a:off x="7868444" y="3948733"/>
            <a:ext cx="514842" cy="0"/>
          </a:xfrm>
          <a:prstGeom prst="line">
            <a:avLst/>
          </a:prstGeom>
          <a:ln w="41275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973737" y="3344647"/>
            <a:ext cx="541839" cy="0"/>
          </a:xfrm>
          <a:prstGeom prst="line">
            <a:avLst/>
          </a:prstGeom>
          <a:ln w="41275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546528" y="2273189"/>
            <a:ext cx="2508" cy="466134"/>
          </a:xfrm>
          <a:prstGeom prst="line">
            <a:avLst/>
          </a:prstGeom>
          <a:ln w="41275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544790" y="2297734"/>
            <a:ext cx="630760" cy="0"/>
          </a:xfrm>
          <a:prstGeom prst="line">
            <a:avLst/>
          </a:prstGeom>
          <a:ln w="41275">
            <a:solidFill>
              <a:srgbClr val="93C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81967" y="902586"/>
            <a:ext cx="1738" cy="633997"/>
          </a:xfrm>
          <a:prstGeom prst="line">
            <a:avLst/>
          </a:prstGeom>
          <a:ln w="41275">
            <a:solidFill>
              <a:srgbClr val="A9D0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44020" y="893060"/>
            <a:ext cx="996255" cy="0"/>
          </a:xfrm>
          <a:prstGeom prst="line">
            <a:avLst/>
          </a:prstGeom>
          <a:ln w="41275">
            <a:solidFill>
              <a:srgbClr val="A9D0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-1145347" y="771550"/>
            <a:ext cx="6139640" cy="3795092"/>
            <a:chOff x="-918700" y="1078332"/>
            <a:chExt cx="6139640" cy="3795092"/>
          </a:xfrm>
        </p:grpSpPr>
        <p:graphicFrame>
          <p:nvGraphicFramePr>
            <p:cNvPr id="14" name="图示 13"/>
            <p:cNvGraphicFramePr/>
            <p:nvPr>
              <p:extLst>
                <p:ext uri="{D42A27DB-BD31-4B8C-83A1-F6EECF244321}">
                  <p14:modId xmlns:p14="http://schemas.microsoft.com/office/powerpoint/2010/main" val="3840233758"/>
                </p:ext>
              </p:extLst>
            </p:nvPr>
          </p:nvGraphicFramePr>
          <p:xfrm>
            <a:off x="-918700" y="1078332"/>
            <a:ext cx="6139640" cy="37950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5" name="TextBox 11"/>
            <p:cNvSpPr txBox="1"/>
            <p:nvPr/>
          </p:nvSpPr>
          <p:spPr>
            <a:xfrm>
              <a:off x="2149128" y="168707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频繁出行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FIT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2605960" y="272723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国际化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精英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2259601" y="3843288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强劲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24"/>
          <p:cNvSpPr txBox="1"/>
          <p:nvPr/>
        </p:nvSpPr>
        <p:spPr>
          <a:xfrm>
            <a:off x="2747718" y="931212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年平均旅行</a:t>
            </a:r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4.7</a:t>
            </a:r>
            <a:r>
              <a:rPr lang="zh-CN" altLang="en-US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1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2797258" y="1269073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出境用户去年平均旅行</a:t>
            </a:r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1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2848358" y="1597487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喜欢自助游半自助游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8"/>
          <p:cNvSpPr txBox="1"/>
          <p:nvPr/>
        </p:nvSpPr>
        <p:spPr>
          <a:xfrm>
            <a:off x="3102616" y="2298557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未来计划出境游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9"/>
          <p:cNvSpPr txBox="1"/>
          <p:nvPr/>
        </p:nvSpPr>
        <p:spPr>
          <a:xfrm>
            <a:off x="3122272" y="2659404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自称英文熟练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2826984" y="3651870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旅行花费高出普通网民</a:t>
            </a:r>
            <a:r>
              <a:rPr lang="en-US" altLang="zh-CN" sz="1400" b="1" dirty="0" smtClean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en-US" altLang="zh-CN" sz="1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1"/>
          <p:cNvSpPr txBox="1"/>
          <p:nvPr/>
        </p:nvSpPr>
        <p:spPr>
          <a:xfrm>
            <a:off x="2775884" y="3363838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信用卡消费金额高出普通网民</a:t>
            </a:r>
            <a:r>
              <a:rPr lang="zh-CN" altLang="en-US" sz="1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两倍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59" y="2303475"/>
            <a:ext cx="286748" cy="8696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9" y="2298557"/>
            <a:ext cx="314909" cy="87456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559509" y="3919602"/>
            <a:ext cx="1102345" cy="1028412"/>
            <a:chOff x="6654316" y="3829886"/>
            <a:chExt cx="1102345" cy="1028412"/>
          </a:xfrm>
        </p:grpSpPr>
        <p:sp>
          <p:nvSpPr>
            <p:cNvPr id="30" name="椭圆 29"/>
            <p:cNvSpPr/>
            <p:nvPr/>
          </p:nvSpPr>
          <p:spPr>
            <a:xfrm>
              <a:off x="6728249" y="3829886"/>
              <a:ext cx="1028412" cy="10284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606" r="50000" b="-1"/>
            <a:stretch/>
          </p:blipFill>
          <p:spPr>
            <a:xfrm>
              <a:off x="6654316" y="4073402"/>
              <a:ext cx="865914" cy="42451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-6393" b="-1"/>
            <a:stretch/>
          </p:blipFill>
          <p:spPr>
            <a:xfrm>
              <a:off x="6870340" y="4262648"/>
              <a:ext cx="865915" cy="423662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7482464" y="3075982"/>
            <a:ext cx="761944" cy="761944"/>
            <a:chOff x="7756661" y="3000524"/>
            <a:chExt cx="761944" cy="761944"/>
          </a:xfrm>
        </p:grpSpPr>
        <p:sp>
          <p:nvSpPr>
            <p:cNvPr id="34" name="椭圆 33"/>
            <p:cNvSpPr/>
            <p:nvPr/>
          </p:nvSpPr>
          <p:spPr>
            <a:xfrm>
              <a:off x="7756661" y="3000524"/>
              <a:ext cx="761944" cy="7619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592" y="3037626"/>
              <a:ext cx="644013" cy="549224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7087927" y="1527057"/>
            <a:ext cx="1028412" cy="1028412"/>
            <a:chOff x="6256515" y="2489572"/>
            <a:chExt cx="1028412" cy="1028412"/>
          </a:xfrm>
        </p:grpSpPr>
        <p:sp>
          <p:nvSpPr>
            <p:cNvPr id="37" name="椭圆 36"/>
            <p:cNvSpPr/>
            <p:nvPr/>
          </p:nvSpPr>
          <p:spPr>
            <a:xfrm>
              <a:off x="6256515" y="2489572"/>
              <a:ext cx="1028412" cy="10284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314" y="2605048"/>
              <a:ext cx="950027" cy="81787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989760" y="2660250"/>
            <a:ext cx="1095965" cy="1028412"/>
            <a:chOff x="7608255" y="1360766"/>
            <a:chExt cx="1095965" cy="1028412"/>
          </a:xfrm>
        </p:grpSpPr>
        <p:sp>
          <p:nvSpPr>
            <p:cNvPr id="40" name="椭圆 39"/>
            <p:cNvSpPr/>
            <p:nvPr/>
          </p:nvSpPr>
          <p:spPr>
            <a:xfrm>
              <a:off x="7608255" y="1360766"/>
              <a:ext cx="1028412" cy="10284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1" y="1402853"/>
              <a:ext cx="963169" cy="790957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5819129" y="771550"/>
            <a:ext cx="1028412" cy="1028412"/>
            <a:chOff x="5355540" y="1547224"/>
            <a:chExt cx="1028412" cy="1028412"/>
          </a:xfrm>
        </p:grpSpPr>
        <p:sp>
          <p:nvSpPr>
            <p:cNvPr id="43" name="椭圆 42"/>
            <p:cNvSpPr/>
            <p:nvPr/>
          </p:nvSpPr>
          <p:spPr>
            <a:xfrm>
              <a:off x="5355540" y="1547224"/>
              <a:ext cx="1028412" cy="10284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975" y="1631723"/>
              <a:ext cx="729149" cy="602228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326" y="1853063"/>
              <a:ext cx="625835" cy="635379"/>
            </a:xfrm>
            <a:prstGeom prst="rect">
              <a:avLst/>
            </a:prstGeom>
          </p:spPr>
        </p:pic>
      </p:grpSp>
      <p:sp>
        <p:nvSpPr>
          <p:cNvPr id="46" name="椭圆 45"/>
          <p:cNvSpPr/>
          <p:nvPr/>
        </p:nvSpPr>
        <p:spPr>
          <a:xfrm>
            <a:off x="7511784" y="832403"/>
            <a:ext cx="140365" cy="140365"/>
          </a:xfrm>
          <a:prstGeom prst="ellipse">
            <a:avLst/>
          </a:prstGeom>
          <a:solidFill>
            <a:schemeClr val="bg1"/>
          </a:solidFill>
          <a:ln w="44450">
            <a:solidFill>
              <a:srgbClr val="A9D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497616" y="2252664"/>
            <a:ext cx="100174" cy="100174"/>
          </a:xfrm>
          <a:prstGeom prst="ellipse">
            <a:avLst/>
          </a:prstGeom>
          <a:solidFill>
            <a:schemeClr val="bg1"/>
          </a:solidFill>
          <a:ln w="28575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31925" y="4112559"/>
            <a:ext cx="183195" cy="183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6"/>
          <p:cNvSpPr txBox="1"/>
          <p:nvPr/>
        </p:nvSpPr>
        <p:spPr>
          <a:xfrm>
            <a:off x="2279674" y="4861198"/>
            <a:ext cx="5100638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数据来源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尼尔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森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去哪儿网用户</a:t>
            </a:r>
            <a:r>
              <a:rPr lang="zh-CN" altLang="en-US" sz="9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特征</a:t>
            </a:r>
            <a:r>
              <a:rPr lang="zh-CN" altLang="en-US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研究报告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en-US" sz="90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6304" y="393990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的去哪儿网用户拥有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相机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30"/>
          <p:cNvSpPr txBox="1"/>
          <p:nvPr/>
        </p:nvSpPr>
        <p:spPr>
          <a:xfrm>
            <a:off x="2483768" y="4227934"/>
            <a:ext cx="362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en-US" altLang="zh-CN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成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去哪儿网用户未来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年有购买相机计划</a:t>
            </a:r>
          </a:p>
          <a:p>
            <a:endParaRPr lang="zh-CN" altLang="en-US" sz="1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448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秘书处文字"/>
          <p:cNvSpPr txBox="1"/>
          <p:nvPr/>
        </p:nvSpPr>
        <p:spPr>
          <a:xfrm>
            <a:off x="35496" y="114767"/>
            <a:ext cx="694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他们具有强劲的消费能力！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Text Box 223"/>
          <p:cNvSpPr txBox="1">
            <a:spLocks noChangeArrowheads="1"/>
          </p:cNvSpPr>
          <p:nvPr/>
        </p:nvSpPr>
        <p:spPr bwMode="auto">
          <a:xfrm>
            <a:off x="3059832" y="4763928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用户每月信用卡消费总金额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35523"/>
              </p:ext>
            </p:extLst>
          </p:nvPr>
        </p:nvGraphicFramePr>
        <p:xfrm>
          <a:off x="467544" y="838386"/>
          <a:ext cx="7747243" cy="39871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22881"/>
                <a:gridCol w="3007753"/>
                <a:gridCol w="2916609"/>
              </a:tblGrid>
              <a:tr h="370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消费额度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                        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普通网民 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去哪儿网用户</a:t>
                      </a:r>
                      <a:r>
                        <a:rPr lang="zh-CN" altLang="en-US" sz="1400" b="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 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元及以下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1001-2000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2001-3000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3001-5000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5001-8000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8001-10000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10001-20000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20000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元以上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  <a:tr h="401900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2056" marR="12056" marT="12056" marB="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15740" marR="115740" marT="27340" marB="27340" anchor="ctr" anchorCtr="1"/>
                </a:tc>
              </a:tr>
            </a:tbl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376044750"/>
              </p:ext>
            </p:extLst>
          </p:nvPr>
        </p:nvGraphicFramePr>
        <p:xfrm>
          <a:off x="2381569" y="1047573"/>
          <a:ext cx="3384385" cy="360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772963815"/>
              </p:ext>
            </p:extLst>
          </p:nvPr>
        </p:nvGraphicFramePr>
        <p:xfrm>
          <a:off x="5513982" y="1047573"/>
          <a:ext cx="3384385" cy="360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1716" y="4467094"/>
            <a:ext cx="6016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平均消费额度            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3373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6329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8585" y="1944981"/>
            <a:ext cx="63991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+3%</a:t>
            </a:r>
          </a:p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+9%</a:t>
            </a:r>
          </a:p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+4%</a:t>
            </a:r>
          </a:p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+5%</a:t>
            </a:r>
          </a:p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+3%</a:t>
            </a:r>
          </a:p>
          <a:p>
            <a:pPr>
              <a:lnSpc>
                <a:spcPts val="3291"/>
              </a:lnSpc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+4%</a:t>
            </a:r>
            <a:endParaRPr lang="zh-CN" altLang="en-US" sz="16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27089" y="2888911"/>
            <a:ext cx="2556000" cy="1548000"/>
          </a:xfrm>
          <a:prstGeom prst="rect">
            <a:avLst/>
          </a:prstGeom>
          <a:noFill/>
          <a:ln w="41275">
            <a:solidFill>
              <a:srgbClr val="FF00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8"/>
          </a:p>
        </p:txBody>
      </p:sp>
      <p:sp>
        <p:nvSpPr>
          <p:cNvPr id="11" name="矩形 10"/>
          <p:cNvSpPr/>
          <p:nvPr/>
        </p:nvSpPr>
        <p:spPr>
          <a:xfrm>
            <a:off x="4692935" y="3405148"/>
            <a:ext cx="830677" cy="4646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91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+31%</a:t>
            </a:r>
          </a:p>
        </p:txBody>
      </p:sp>
    </p:spTree>
    <p:extLst>
      <p:ext uri="{BB962C8B-B14F-4D97-AF65-F5344CB8AC3E}">
        <p14:creationId xmlns:p14="http://schemas.microsoft.com/office/powerpoint/2010/main" val="34505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>
            <a:spLocks/>
          </p:cNvSpPr>
          <p:nvPr/>
        </p:nvSpPr>
        <p:spPr>
          <a:xfrm>
            <a:off x="20726" y="716343"/>
            <a:ext cx="7452352" cy="5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去哪儿网用户对相机专业性要求更高，也愿意在相机上增加投入；</a:t>
            </a:r>
            <a:endParaRPr lang="en-US" altLang="zh-CN" sz="1400" dirty="0" smtClean="0">
              <a:solidFill>
                <a:schemeClr val="tx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zh-CN" altLang="en-US" sz="1400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去哪儿网用户对单反相机的使用率为</a:t>
            </a:r>
            <a:r>
              <a:rPr lang="en-US" altLang="zh-CN" sz="1400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30%</a:t>
            </a:r>
            <a:r>
              <a:rPr lang="zh-CN" altLang="en-US" sz="1400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，高出普通网民</a:t>
            </a:r>
            <a:r>
              <a:rPr lang="en-US" altLang="zh-CN" sz="1400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18</a:t>
            </a:r>
            <a:r>
              <a:rPr lang="zh-CN" altLang="en-US" sz="1400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个百分点。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6658"/>
              </p:ext>
            </p:extLst>
          </p:nvPr>
        </p:nvGraphicFramePr>
        <p:xfrm>
          <a:off x="3635896" y="2087438"/>
          <a:ext cx="1237784" cy="2516802"/>
        </p:xfrm>
        <a:graphic>
          <a:graphicData uri="http://schemas.openxmlformats.org/drawingml/2006/table">
            <a:tbl>
              <a:tblPr/>
              <a:tblGrid>
                <a:gridCol w="1237784"/>
              </a:tblGrid>
              <a:tr h="41946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普通数码相机</a:t>
                      </a:r>
                      <a:endParaRPr lang="en-US" altLang="en-US" sz="12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46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专业数码单反相机</a:t>
                      </a:r>
                      <a:endParaRPr lang="en-US" altLang="en-US" sz="12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46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数码摄像机</a:t>
                      </a:r>
                      <a:endParaRPr lang="en-US" altLang="en-US" sz="12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46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zh-CN" altLang="en-US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单电相机</a:t>
                      </a:r>
                      <a:endParaRPr lang="en-US" altLang="en-US" sz="12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46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LOMO</a:t>
                      </a:r>
                      <a:r>
                        <a:rPr lang="zh-CN" altLang="en-US" sz="12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相机</a:t>
                      </a:r>
                      <a:endParaRPr lang="en-US" altLang="en-US" sz="1200" b="0" i="0" u="none" strike="noStrike" kern="12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946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20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胶卷相机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2647838753"/>
              </p:ext>
            </p:extLst>
          </p:nvPr>
        </p:nvGraphicFramePr>
        <p:xfrm>
          <a:off x="899592" y="1971236"/>
          <a:ext cx="2797008" cy="285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圆角矩形 26"/>
          <p:cNvSpPr/>
          <p:nvPr/>
        </p:nvSpPr>
        <p:spPr bwMode="auto">
          <a:xfrm>
            <a:off x="611560" y="1727399"/>
            <a:ext cx="7920880" cy="3071669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248744" y="1810440"/>
            <a:ext cx="1008063" cy="261610"/>
          </a:xfrm>
          <a:prstGeom prst="rect">
            <a:avLst/>
          </a:prstGeom>
          <a:solidFill>
            <a:srgbClr val="009DD9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普通</a:t>
            </a: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网民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5345038" y="1810440"/>
            <a:ext cx="1124782" cy="261610"/>
          </a:xfrm>
          <a:prstGeom prst="rect">
            <a:avLst/>
          </a:prstGeom>
          <a:solidFill>
            <a:srgbClr val="F79646"/>
          </a:solidFill>
          <a:ln>
            <a:solidFill>
              <a:srgbClr val="FFFFFF">
                <a:alpha val="60000"/>
              </a:srgb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去</a:t>
            </a:r>
            <a:r>
              <a:rPr lang="zh-CN" altLang="en-US" sz="1100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哪儿网用户</a:t>
            </a:r>
            <a:endParaRPr lang="zh-CN" altLang="en-US" sz="1100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2880448137"/>
              </p:ext>
            </p:extLst>
          </p:nvPr>
        </p:nvGraphicFramePr>
        <p:xfrm>
          <a:off x="4768976" y="1962472"/>
          <a:ext cx="2673821" cy="2807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图表 31"/>
          <p:cNvGraphicFramePr/>
          <p:nvPr>
            <p:extLst>
              <p:ext uri="{D42A27DB-BD31-4B8C-83A1-F6EECF244321}">
                <p14:modId xmlns:p14="http://schemas.microsoft.com/office/powerpoint/2010/main" val="663543831"/>
              </p:ext>
            </p:extLst>
          </p:nvPr>
        </p:nvGraphicFramePr>
        <p:xfrm>
          <a:off x="1168574" y="1962473"/>
          <a:ext cx="2592288" cy="285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043608" y="1373658"/>
            <a:ext cx="7200800" cy="246221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34" name="Text Box 223"/>
          <p:cNvSpPr txBox="1">
            <a:spLocks noChangeArrowheads="1"/>
          </p:cNvSpPr>
          <p:nvPr/>
        </p:nvSpPr>
        <p:spPr bwMode="auto">
          <a:xfrm>
            <a:off x="3460200" y="1347614"/>
            <a:ext cx="19800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Calibri" pitchFamily="34" charset="0"/>
                <a:ea typeface="微软雅黑" pitchFamily="34" charset="-122"/>
              </a:rPr>
              <a:t>用户对相机类型的选择</a:t>
            </a:r>
            <a:endParaRPr lang="en-US" altLang="ko-KR" sz="1400" dirty="0">
              <a:solidFill>
                <a:srgbClr val="000000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96766" y="455313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>
                <a:solidFill>
                  <a:schemeClr val="bg1"/>
                </a:solidFill>
                <a:latin typeface="+mn-lt"/>
              </a:rPr>
              <a:t>n=1276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84998" y="455313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>
                <a:solidFill>
                  <a:schemeClr val="bg1"/>
                </a:solidFill>
                <a:latin typeface="+mn-lt"/>
              </a:rPr>
              <a:t>n=2109</a:t>
            </a:r>
          </a:p>
        </p:txBody>
      </p:sp>
      <p:sp>
        <p:nvSpPr>
          <p:cNvPr id="39" name="内容占位符 20"/>
          <p:cNvSpPr txBox="1">
            <a:spLocks/>
          </p:cNvSpPr>
          <p:nvPr/>
        </p:nvSpPr>
        <p:spPr bwMode="auto">
          <a:xfrm>
            <a:off x="-36512" y="627534"/>
            <a:ext cx="633695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/>
          <a:lstStyle/>
          <a:p>
            <a:pPr marL="285750" indent="-285750" algn="l" eaLnBrk="0" hangingPunct="0">
              <a:spcBef>
                <a:spcPts val="600"/>
              </a:spcBef>
              <a:buClr>
                <a:srgbClr val="0082D1"/>
              </a:buClr>
              <a:buFont typeface="Arial" pitchFamily="34" charset="0"/>
              <a:buChar char="•"/>
              <a:defRPr/>
            </a:pPr>
            <a:endParaRPr lang="zh-CN" altLang="en-US" sz="1400" b="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40" name="秘书处文字"/>
          <p:cNvSpPr txBox="1"/>
          <p:nvPr/>
        </p:nvSpPr>
        <p:spPr>
          <a:xfrm>
            <a:off x="35496" y="114767"/>
            <a:ext cx="694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他们对相机类产品的购买需求更强烈！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7" b="96154" l="3382" r="90338">
                        <a14:foregroundMark x1="45894" y1="43956" x2="45894" y2="43956"/>
                        <a14:foregroundMark x1="25121" y1="52198" x2="25121" y2="52198"/>
                        <a14:foregroundMark x1="56522" y1="56593" x2="56522" y2="56593"/>
                        <a14:foregroundMark x1="34300" y1="13187" x2="34300" y2="13187"/>
                        <a14:foregroundMark x1="49758" y1="91209" x2="49758" y2="91209"/>
                        <a14:backgroundMark x1="9179" y1="19231" x2="9179" y2="19231"/>
                        <a14:backgroundMark x1="77295" y1="9890" x2="77295" y2="9890"/>
                        <a14:backgroundMark x1="93237" y1="16484" x2="93237" y2="16484"/>
                        <a14:backgroundMark x1="95169" y1="73626" x2="95169" y2="73626"/>
                        <a14:backgroundMark x1="82609" y1="69231" x2="82609" y2="69231"/>
                        <a14:backgroundMark x1="10145" y1="87363" x2="14493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756" y="1513116"/>
            <a:ext cx="1449748" cy="127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1722" y="4948014"/>
            <a:ext cx="27963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数据来源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尼尔森用户特征研究</a:t>
            </a:r>
            <a:endParaRPr lang="en-US" sz="9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9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30818" r="-109" b="10971"/>
          <a:stretch/>
        </p:blipFill>
        <p:spPr>
          <a:xfrm>
            <a:off x="0" y="0"/>
            <a:ext cx="9180512" cy="5148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7704" y="2357467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更多精彩合作，敬请期待！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85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" b="6032"/>
          <a:stretch/>
        </p:blipFill>
        <p:spPr>
          <a:xfrm>
            <a:off x="-36512" y="-20538"/>
            <a:ext cx="9180512" cy="5164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6512" y="-20538"/>
            <a:ext cx="9180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他们爱旅行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爱拍照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爱生活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爱</a:t>
            </a:r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</a:p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爱一切新奇的事物！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6512" y="4394597"/>
            <a:ext cx="9180512" cy="769441"/>
          </a:xfrm>
          <a:prstGeom prst="rect">
            <a:avLst/>
          </a:prstGeom>
          <a:solidFill>
            <a:srgbClr val="FCD5B5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微单手机实现你的探索梦想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4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"/>
          <a:stretch/>
        </p:blipFill>
        <p:spPr>
          <a:xfrm>
            <a:off x="-36512" y="0"/>
            <a:ext cx="9224260" cy="5164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5496" y="105475"/>
            <a:ext cx="922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微单手机</a:t>
            </a:r>
            <a:endParaRPr lang="en-US" altLang="zh-CN" sz="32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邀你开启探索之旅，与摄影大师镜头里的微世界来场完美邂逅！</a:t>
            </a:r>
            <a:endParaRPr lang="zh-CN" alt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3330" y="4189025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微生活，大世界</a:t>
            </a:r>
            <a:endParaRPr lang="zh-CN" altLang="en-US" sz="48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9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  <p:pic>
        <p:nvPicPr>
          <p:cNvPr id="5" name="Picture 2" descr="C:\Users\cathy.wang.QUNARSERVERS\Desktop\qunar logo（白）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7957606" cy="5450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让“互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”拉近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与消费者的距离！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7" b="96154" l="3382" r="90338">
                        <a14:foregroundMark x1="45894" y1="43956" x2="45894" y2="43956"/>
                        <a14:foregroundMark x1="25121" y1="52198" x2="25121" y2="52198"/>
                        <a14:foregroundMark x1="56522" y1="56593" x2="56522" y2="56593"/>
                        <a14:foregroundMark x1="34300" y1="13187" x2="34300" y2="13187"/>
                        <a14:foregroundMark x1="49758" y1="91209" x2="49758" y2="91209"/>
                        <a14:backgroundMark x1="9179" y1="19231" x2="9179" y2="19231"/>
                        <a14:backgroundMark x1="77295" y1="9890" x2="77295" y2="9890"/>
                        <a14:backgroundMark x1="93237" y1="16484" x2="93237" y2="16484"/>
                        <a14:backgroundMark x1="95169" y1="73626" x2="95169" y2="73626"/>
                        <a14:backgroundMark x1="82609" y1="69231" x2="82609" y2="69231"/>
                        <a14:backgroundMark x1="10145" y1="87363" x2="14493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419622"/>
            <a:ext cx="19716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椭圆 29"/>
          <p:cNvSpPr/>
          <p:nvPr/>
        </p:nvSpPr>
        <p:spPr>
          <a:xfrm>
            <a:off x="841245" y="2952082"/>
            <a:ext cx="1119844" cy="110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750162" y="1102556"/>
            <a:ext cx="1040482" cy="102611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504" y="2163047"/>
            <a:ext cx="3257966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728210" y="1099492"/>
            <a:ext cx="1058504" cy="104388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-8380" y="2802194"/>
            <a:ext cx="1416867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同心圆 34"/>
          <p:cNvSpPr/>
          <p:nvPr/>
        </p:nvSpPr>
        <p:spPr>
          <a:xfrm rot="10800000">
            <a:off x="689258" y="2802194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 rot="10800000">
            <a:off x="4517982" y="2500001"/>
            <a:ext cx="1423818" cy="1404156"/>
            <a:chOff x="3347864" y="1268760"/>
            <a:chExt cx="1872208" cy="1872208"/>
          </a:xfr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</p:grpSpPr>
        <p:sp>
          <p:nvSpPr>
            <p:cNvPr id="37" name="同心圆 36"/>
            <p:cNvSpPr/>
            <p:nvPr/>
          </p:nvSpPr>
          <p:spPr>
            <a:xfrm>
              <a:off x="3347864" y="1268760"/>
              <a:ext cx="1872208" cy="1872208"/>
            </a:xfrm>
            <a:prstGeom prst="donut">
              <a:avLst>
                <a:gd name="adj" fmla="val 138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599892" y="1520788"/>
              <a:ext cx="1368152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503" y="2500001"/>
            <a:ext cx="5233340" cy="162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678686" y="2677071"/>
            <a:ext cx="1076528" cy="10616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100000">
                <a:schemeClr val="bg1">
                  <a:lumMod val="50000"/>
                  <a:alpha val="7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2552797" y="920679"/>
            <a:ext cx="1423818" cy="1404156"/>
          </a:xfrm>
          <a:prstGeom prst="donut">
            <a:avLst>
              <a:gd name="adj" fmla="val 13848"/>
            </a:avLst>
          </a:prstGeom>
          <a:gradFill>
            <a:gsLst>
              <a:gs pos="0">
                <a:schemeClr val="accent6">
                  <a:lumMod val="100000"/>
                </a:schemeClr>
              </a:gs>
              <a:gs pos="79000">
                <a:schemeClr val="accent6">
                  <a:lumMod val="75000"/>
                </a:schemeClr>
              </a:gs>
              <a:gs pos="8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6600" y="1102557"/>
            <a:ext cx="1800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活动介绍</a:t>
            </a:r>
            <a:endParaRPr lang="en-US" altLang="zh-CN" sz="24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活动解读及流程说明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25051" y="3219822"/>
            <a:ext cx="20313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关于去哪儿网</a:t>
            </a:r>
            <a:endParaRPr lang="en-US" altLang="zh-CN" sz="2400" b="1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去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哪儿网及用户介绍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5757" y="3227050"/>
            <a:ext cx="16209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营销</a:t>
            </a:r>
            <a:r>
              <a:rPr lang="zh-CN" altLang="en-US" sz="2400" b="1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计划</a:t>
            </a:r>
            <a:endParaRPr lang="en-US" altLang="zh-CN" sz="2400" b="1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活动推广资源推介</a:t>
            </a:r>
            <a:endParaRPr lang="en-US" altLang="zh-CN" sz="1400" dirty="0" smtClean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2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秘书处文字"/>
          <p:cNvSpPr txBox="1"/>
          <p:nvPr/>
        </p:nvSpPr>
        <p:spPr>
          <a:xfrm>
            <a:off x="35496" y="114767"/>
            <a:ext cx="6948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【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微生活，大世界</a:t>
            </a:r>
            <a:r>
              <a:rPr lang="en-US" altLang="zh-CN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】</a:t>
            </a:r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活动解读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396218" y="3508643"/>
            <a:ext cx="6562324" cy="1649820"/>
            <a:chOff x="1396218" y="3508643"/>
            <a:chExt cx="6562324" cy="16498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12"/>
            <a:stretch>
              <a:fillRect/>
            </a:stretch>
          </p:blipFill>
          <p:spPr bwMode="auto">
            <a:xfrm>
              <a:off x="6615415" y="3516863"/>
              <a:ext cx="1343127" cy="164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" r="6451"/>
            <a:stretch>
              <a:fillRect/>
            </a:stretch>
          </p:blipFill>
          <p:spPr bwMode="auto">
            <a:xfrm>
              <a:off x="5303605" y="3516350"/>
              <a:ext cx="1306286" cy="164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"/>
            <a:stretch>
              <a:fillRect/>
            </a:stretch>
          </p:blipFill>
          <p:spPr bwMode="auto">
            <a:xfrm>
              <a:off x="4003960" y="3508643"/>
              <a:ext cx="1294122" cy="164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498" y="3508643"/>
              <a:ext cx="1337939" cy="164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35"/>
            <a:stretch>
              <a:fillRect/>
            </a:stretch>
          </p:blipFill>
          <p:spPr bwMode="auto">
            <a:xfrm>
              <a:off x="1396218" y="3514809"/>
              <a:ext cx="1258757" cy="164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37"/>
          <p:cNvGrpSpPr/>
          <p:nvPr/>
        </p:nvGrpSpPr>
        <p:grpSpPr>
          <a:xfrm>
            <a:off x="-1" y="843558"/>
            <a:ext cx="9144001" cy="1293397"/>
            <a:chOff x="-1" y="843558"/>
            <a:chExt cx="9144001" cy="1293397"/>
          </a:xfrm>
        </p:grpSpPr>
        <p:sp>
          <p:nvSpPr>
            <p:cNvPr id="18" name="矩形 17"/>
            <p:cNvSpPr/>
            <p:nvPr/>
          </p:nvSpPr>
          <p:spPr>
            <a:xfrm>
              <a:off x="0" y="843558"/>
              <a:ext cx="9144000" cy="1293397"/>
            </a:xfrm>
            <a:prstGeom prst="rect">
              <a:avLst/>
            </a:prstGeom>
            <a:solidFill>
              <a:srgbClr val="BF232E"/>
            </a:solidFill>
            <a:ln>
              <a:noFill/>
            </a:ln>
            <a:effectLst>
              <a:outerShdw blurRad="228600" dist="1524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187624" y="1050003"/>
              <a:ext cx="585752" cy="666206"/>
              <a:chOff x="2608294" y="176834"/>
              <a:chExt cx="792088" cy="900882"/>
            </a:xfrm>
          </p:grpSpPr>
          <p:sp>
            <p:nvSpPr>
              <p:cNvPr id="20" name="矩形 19"/>
              <p:cNvSpPr/>
              <p:nvPr/>
            </p:nvSpPr>
            <p:spPr>
              <a:xfrm rot="2700000">
                <a:off x="2608293" y="436395"/>
                <a:ext cx="792088" cy="272966"/>
              </a:xfrm>
              <a:prstGeom prst="rect">
                <a:avLst/>
              </a:prstGeom>
              <a:solidFill>
                <a:srgbClr val="FFAC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8100000">
                <a:off x="2608294" y="804750"/>
                <a:ext cx="792088" cy="272966"/>
              </a:xfrm>
              <a:prstGeom prst="rect">
                <a:avLst/>
              </a:prstGeom>
              <a:solidFill>
                <a:srgbClr val="FFAC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-1" y="843559"/>
              <a:ext cx="1403649" cy="1285200"/>
            </a:xfrm>
            <a:prstGeom prst="rect">
              <a:avLst/>
            </a:prstGeom>
            <a:solidFill>
              <a:srgbClr val="BF2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7504" y="122508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CB68C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主题解读</a:t>
              </a:r>
              <a:endParaRPr lang="zh-CN" altLang="en-US" sz="2000" b="1" dirty="0">
                <a:solidFill>
                  <a:srgbClr val="FCB68C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5400000" flipH="1">
              <a:off x="859810" y="1403794"/>
              <a:ext cx="1268804" cy="181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 descr="C:\Users\Jonahs\Dropbox\Projects SCOTT\MEET Windows Azure\source\Background\tile-icon-cach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7957" y="1116827"/>
              <a:ext cx="638782" cy="638616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960471" y="987574"/>
              <a:ext cx="5075457" cy="101566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zh-CN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 SONY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微单手机，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小镜头记录大精彩！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专业</a:t>
              </a:r>
              <a:r>
                <a:rPr lang="en-US" altLang="zh-CN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轻巧的微型设计，将微单镜头植入手机，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随时随地记录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世界。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2128758"/>
            <a:ext cx="9144001" cy="1293397"/>
            <a:chOff x="0" y="2128758"/>
            <a:chExt cx="9144001" cy="1293397"/>
          </a:xfrm>
        </p:grpSpPr>
        <p:sp>
          <p:nvSpPr>
            <p:cNvPr id="11" name="矩形 10"/>
            <p:cNvSpPr/>
            <p:nvPr/>
          </p:nvSpPr>
          <p:spPr>
            <a:xfrm>
              <a:off x="0" y="2128758"/>
              <a:ext cx="9144000" cy="1293397"/>
            </a:xfrm>
            <a:prstGeom prst="rect">
              <a:avLst/>
            </a:prstGeom>
            <a:solidFill>
              <a:srgbClr val="393F59"/>
            </a:solidFill>
            <a:ln>
              <a:noFill/>
            </a:ln>
            <a:effectLst>
              <a:outerShdw blurRad="228600" dist="1524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 flipH="1">
              <a:off x="7370624" y="2339496"/>
              <a:ext cx="585752" cy="666206"/>
              <a:chOff x="2608294" y="176834"/>
              <a:chExt cx="792088" cy="900882"/>
            </a:xfrm>
          </p:grpSpPr>
          <p:sp>
            <p:nvSpPr>
              <p:cNvPr id="13" name="矩形 12"/>
              <p:cNvSpPr/>
              <p:nvPr/>
            </p:nvSpPr>
            <p:spPr>
              <a:xfrm rot="2700000">
                <a:off x="2608293" y="436395"/>
                <a:ext cx="792088" cy="272966"/>
              </a:xfrm>
              <a:prstGeom prst="rect">
                <a:avLst/>
              </a:prstGeom>
              <a:solidFill>
                <a:srgbClr val="FFAC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8100000">
                <a:off x="2608294" y="804750"/>
                <a:ext cx="792088" cy="272966"/>
              </a:xfrm>
              <a:prstGeom prst="rect">
                <a:avLst/>
              </a:prstGeom>
              <a:solidFill>
                <a:srgbClr val="FFAC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740352" y="2130109"/>
              <a:ext cx="1403649" cy="1285200"/>
            </a:xfrm>
            <a:prstGeom prst="rect">
              <a:avLst/>
            </a:prstGeom>
            <a:solidFill>
              <a:srgbClr val="393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6200000" flipH="1">
              <a:off x="7015386" y="2680796"/>
              <a:ext cx="1268804" cy="181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Freeform 80"/>
            <p:cNvSpPr>
              <a:spLocks noEditPoints="1"/>
            </p:cNvSpPr>
            <p:nvPr/>
          </p:nvSpPr>
          <p:spPr bwMode="black">
            <a:xfrm>
              <a:off x="339997" y="2315869"/>
              <a:ext cx="681158" cy="826172"/>
            </a:xfrm>
            <a:custGeom>
              <a:avLst/>
              <a:gdLst>
                <a:gd name="T0" fmla="*/ 952 w 1833"/>
                <a:gd name="T1" fmla="*/ 1301 h 2225"/>
                <a:gd name="T2" fmla="*/ 882 w 1833"/>
                <a:gd name="T3" fmla="*/ 1413 h 2225"/>
                <a:gd name="T4" fmla="*/ 677 w 1833"/>
                <a:gd name="T5" fmla="*/ 2162 h 2225"/>
                <a:gd name="T6" fmla="*/ 1156 w 1833"/>
                <a:gd name="T7" fmla="*/ 2162 h 2225"/>
                <a:gd name="T8" fmla="*/ 1071 w 1833"/>
                <a:gd name="T9" fmla="*/ 2089 h 2225"/>
                <a:gd name="T10" fmla="*/ 785 w 1833"/>
                <a:gd name="T11" fmla="*/ 2039 h 2225"/>
                <a:gd name="T12" fmla="*/ 1071 w 1833"/>
                <a:gd name="T13" fmla="*/ 2089 h 2225"/>
                <a:gd name="T14" fmla="*/ 760 w 1833"/>
                <a:gd name="T15" fmla="*/ 1949 h 2225"/>
                <a:gd name="T16" fmla="*/ 1096 w 1833"/>
                <a:gd name="T17" fmla="*/ 1949 h 2225"/>
                <a:gd name="T18" fmla="*/ 1026 w 1833"/>
                <a:gd name="T19" fmla="*/ 1801 h 2225"/>
                <a:gd name="T20" fmla="*/ 1061 w 1833"/>
                <a:gd name="T21" fmla="*/ 1836 h 2225"/>
                <a:gd name="T22" fmla="*/ 260 w 1833"/>
                <a:gd name="T23" fmla="*/ 1329 h 2225"/>
                <a:gd name="T24" fmla="*/ 748 w 1833"/>
                <a:gd name="T25" fmla="*/ 1136 h 2225"/>
                <a:gd name="T26" fmla="*/ 190 w 1833"/>
                <a:gd name="T27" fmla="*/ 1329 h 2225"/>
                <a:gd name="T28" fmla="*/ 0 w 1833"/>
                <a:gd name="T29" fmla="*/ 1476 h 2225"/>
                <a:gd name="T30" fmla="*/ 416 w 1833"/>
                <a:gd name="T31" fmla="*/ 2225 h 2225"/>
                <a:gd name="T32" fmla="*/ 416 w 1833"/>
                <a:gd name="T33" fmla="*/ 1413 h 2225"/>
                <a:gd name="T34" fmla="*/ 83 w 1833"/>
                <a:gd name="T35" fmla="*/ 2064 h 2225"/>
                <a:gd name="T36" fmla="*/ 419 w 1833"/>
                <a:gd name="T37" fmla="*/ 2064 h 2225"/>
                <a:gd name="T38" fmla="*/ 108 w 1833"/>
                <a:gd name="T39" fmla="*/ 1974 h 2225"/>
                <a:gd name="T40" fmla="*/ 394 w 1833"/>
                <a:gd name="T41" fmla="*/ 1924 h 2225"/>
                <a:gd name="T42" fmla="*/ 384 w 1833"/>
                <a:gd name="T43" fmla="*/ 1836 h 2225"/>
                <a:gd name="T44" fmla="*/ 419 w 1833"/>
                <a:gd name="T45" fmla="*/ 1801 h 2225"/>
                <a:gd name="T46" fmla="*/ 1643 w 1833"/>
                <a:gd name="T47" fmla="*/ 1413 h 2225"/>
                <a:gd name="T48" fmla="*/ 1082 w 1833"/>
                <a:gd name="T49" fmla="*/ 1101 h 2225"/>
                <a:gd name="T50" fmla="*/ 1415 w 1833"/>
                <a:gd name="T51" fmla="*/ 1171 h 2225"/>
                <a:gd name="T52" fmla="*/ 1417 w 1833"/>
                <a:gd name="T53" fmla="*/ 1413 h 2225"/>
                <a:gd name="T54" fmla="*/ 1417 w 1833"/>
                <a:gd name="T55" fmla="*/ 2225 h 2225"/>
                <a:gd name="T56" fmla="*/ 1833 w 1833"/>
                <a:gd name="T57" fmla="*/ 1476 h 2225"/>
                <a:gd name="T58" fmla="*/ 1462 w 1833"/>
                <a:gd name="T59" fmla="*/ 2089 h 2225"/>
                <a:gd name="T60" fmla="*/ 1748 w 1833"/>
                <a:gd name="T61" fmla="*/ 2039 h 2225"/>
                <a:gd name="T62" fmla="*/ 1748 w 1833"/>
                <a:gd name="T63" fmla="*/ 1974 h 2225"/>
                <a:gd name="T64" fmla="*/ 1462 w 1833"/>
                <a:gd name="T65" fmla="*/ 1924 h 2225"/>
                <a:gd name="T66" fmla="*/ 1748 w 1833"/>
                <a:gd name="T67" fmla="*/ 1974 h 2225"/>
                <a:gd name="T68" fmla="*/ 1738 w 1833"/>
                <a:gd name="T69" fmla="*/ 1766 h 2225"/>
                <a:gd name="T70" fmla="*/ 650 w 1833"/>
                <a:gd name="T71" fmla="*/ 592 h 2225"/>
                <a:gd name="T72" fmla="*/ 1296 w 1833"/>
                <a:gd name="T73" fmla="*/ 113 h 2225"/>
                <a:gd name="T74" fmla="*/ 537 w 1833"/>
                <a:gd name="T75" fmla="*/ 113 h 2225"/>
                <a:gd name="T76" fmla="*/ 603 w 1833"/>
                <a:gd name="T77" fmla="*/ 113 h 2225"/>
                <a:gd name="T78" fmla="*/ 1231 w 1833"/>
                <a:gd name="T79" fmla="*/ 113 h 2225"/>
                <a:gd name="T80" fmla="*/ 650 w 1833"/>
                <a:gd name="T81" fmla="*/ 526 h 2225"/>
                <a:gd name="T82" fmla="*/ 405 w 1833"/>
                <a:gd name="T83" fmla="*/ 902 h 2225"/>
                <a:gd name="T84" fmla="*/ 803 w 1833"/>
                <a:gd name="T85" fmla="*/ 1101 h 2225"/>
                <a:gd name="T86" fmla="*/ 882 w 1833"/>
                <a:gd name="T87" fmla="*/ 1250 h 2225"/>
                <a:gd name="T88" fmla="*/ 1031 w 1833"/>
                <a:gd name="T89" fmla="*/ 1171 h 2225"/>
                <a:gd name="T90" fmla="*/ 952 w 1833"/>
                <a:gd name="T91" fmla="*/ 1021 h 2225"/>
                <a:gd name="T92" fmla="*/ 1457 w 1833"/>
                <a:gd name="T93" fmla="*/ 874 h 2225"/>
                <a:gd name="T94" fmla="*/ 1303 w 1833"/>
                <a:gd name="T95" fmla="*/ 652 h 2225"/>
                <a:gd name="T96" fmla="*/ 530 w 1833"/>
                <a:gd name="T97" fmla="*/ 652 h 2225"/>
                <a:gd name="T98" fmla="*/ 377 w 1833"/>
                <a:gd name="T99" fmla="*/ 874 h 2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3" h="2225">
                  <a:moveTo>
                    <a:pt x="1093" y="1413"/>
                  </a:moveTo>
                  <a:cubicBezTo>
                    <a:pt x="952" y="1413"/>
                    <a:pt x="952" y="1413"/>
                    <a:pt x="952" y="1413"/>
                  </a:cubicBezTo>
                  <a:cubicBezTo>
                    <a:pt x="952" y="1301"/>
                    <a:pt x="952" y="1301"/>
                    <a:pt x="952" y="1301"/>
                  </a:cubicBezTo>
                  <a:cubicBezTo>
                    <a:pt x="940" y="1304"/>
                    <a:pt x="929" y="1305"/>
                    <a:pt x="917" y="1305"/>
                  </a:cubicBezTo>
                  <a:cubicBezTo>
                    <a:pt x="905" y="1305"/>
                    <a:pt x="893" y="1304"/>
                    <a:pt x="882" y="1301"/>
                  </a:cubicBezTo>
                  <a:cubicBezTo>
                    <a:pt x="882" y="1413"/>
                    <a:pt x="882" y="1413"/>
                    <a:pt x="882" y="1413"/>
                  </a:cubicBezTo>
                  <a:cubicBezTo>
                    <a:pt x="740" y="1413"/>
                    <a:pt x="740" y="1413"/>
                    <a:pt x="740" y="1413"/>
                  </a:cubicBezTo>
                  <a:cubicBezTo>
                    <a:pt x="705" y="1413"/>
                    <a:pt x="677" y="1441"/>
                    <a:pt x="677" y="1476"/>
                  </a:cubicBezTo>
                  <a:cubicBezTo>
                    <a:pt x="677" y="2162"/>
                    <a:pt x="677" y="2162"/>
                    <a:pt x="677" y="2162"/>
                  </a:cubicBezTo>
                  <a:cubicBezTo>
                    <a:pt x="677" y="2197"/>
                    <a:pt x="705" y="2225"/>
                    <a:pt x="740" y="2225"/>
                  </a:cubicBezTo>
                  <a:cubicBezTo>
                    <a:pt x="1093" y="2225"/>
                    <a:pt x="1093" y="2225"/>
                    <a:pt x="1093" y="2225"/>
                  </a:cubicBezTo>
                  <a:cubicBezTo>
                    <a:pt x="1128" y="2225"/>
                    <a:pt x="1156" y="2197"/>
                    <a:pt x="1156" y="2162"/>
                  </a:cubicBezTo>
                  <a:cubicBezTo>
                    <a:pt x="1156" y="1476"/>
                    <a:pt x="1156" y="1476"/>
                    <a:pt x="1156" y="1476"/>
                  </a:cubicBezTo>
                  <a:cubicBezTo>
                    <a:pt x="1156" y="1441"/>
                    <a:pt x="1128" y="1413"/>
                    <a:pt x="1093" y="1413"/>
                  </a:cubicBezTo>
                  <a:close/>
                  <a:moveTo>
                    <a:pt x="1071" y="2089"/>
                  </a:moveTo>
                  <a:cubicBezTo>
                    <a:pt x="785" y="2089"/>
                    <a:pt x="785" y="2089"/>
                    <a:pt x="785" y="2089"/>
                  </a:cubicBezTo>
                  <a:cubicBezTo>
                    <a:pt x="771" y="2089"/>
                    <a:pt x="760" y="2078"/>
                    <a:pt x="760" y="2064"/>
                  </a:cubicBezTo>
                  <a:cubicBezTo>
                    <a:pt x="760" y="2050"/>
                    <a:pt x="771" y="2039"/>
                    <a:pt x="785" y="2039"/>
                  </a:cubicBezTo>
                  <a:cubicBezTo>
                    <a:pt x="1071" y="2039"/>
                    <a:pt x="1071" y="2039"/>
                    <a:pt x="1071" y="2039"/>
                  </a:cubicBezTo>
                  <a:cubicBezTo>
                    <a:pt x="1085" y="2039"/>
                    <a:pt x="1096" y="2050"/>
                    <a:pt x="1096" y="2064"/>
                  </a:cubicBezTo>
                  <a:cubicBezTo>
                    <a:pt x="1096" y="2078"/>
                    <a:pt x="1085" y="2089"/>
                    <a:pt x="1071" y="2089"/>
                  </a:cubicBezTo>
                  <a:close/>
                  <a:moveTo>
                    <a:pt x="1071" y="1974"/>
                  </a:moveTo>
                  <a:cubicBezTo>
                    <a:pt x="785" y="1974"/>
                    <a:pt x="785" y="1974"/>
                    <a:pt x="785" y="1974"/>
                  </a:cubicBezTo>
                  <a:cubicBezTo>
                    <a:pt x="771" y="1974"/>
                    <a:pt x="760" y="1963"/>
                    <a:pt x="760" y="1949"/>
                  </a:cubicBezTo>
                  <a:cubicBezTo>
                    <a:pt x="760" y="1935"/>
                    <a:pt x="771" y="1924"/>
                    <a:pt x="785" y="1924"/>
                  </a:cubicBezTo>
                  <a:cubicBezTo>
                    <a:pt x="1071" y="1924"/>
                    <a:pt x="1071" y="1924"/>
                    <a:pt x="1071" y="1924"/>
                  </a:cubicBezTo>
                  <a:cubicBezTo>
                    <a:pt x="1085" y="1924"/>
                    <a:pt x="1096" y="1935"/>
                    <a:pt x="1096" y="1949"/>
                  </a:cubicBezTo>
                  <a:cubicBezTo>
                    <a:pt x="1096" y="1963"/>
                    <a:pt x="1085" y="1974"/>
                    <a:pt x="1071" y="1974"/>
                  </a:cubicBezTo>
                  <a:close/>
                  <a:moveTo>
                    <a:pt x="1061" y="1836"/>
                  </a:moveTo>
                  <a:cubicBezTo>
                    <a:pt x="1042" y="1836"/>
                    <a:pt x="1026" y="1820"/>
                    <a:pt x="1026" y="1801"/>
                  </a:cubicBezTo>
                  <a:cubicBezTo>
                    <a:pt x="1026" y="1782"/>
                    <a:pt x="1042" y="1766"/>
                    <a:pt x="1061" y="1766"/>
                  </a:cubicBezTo>
                  <a:cubicBezTo>
                    <a:pt x="1081" y="1766"/>
                    <a:pt x="1096" y="1782"/>
                    <a:pt x="1096" y="1801"/>
                  </a:cubicBezTo>
                  <a:cubicBezTo>
                    <a:pt x="1096" y="1820"/>
                    <a:pt x="1081" y="1836"/>
                    <a:pt x="1061" y="1836"/>
                  </a:cubicBezTo>
                  <a:close/>
                  <a:moveTo>
                    <a:pt x="416" y="1413"/>
                  </a:moveTo>
                  <a:cubicBezTo>
                    <a:pt x="260" y="1413"/>
                    <a:pt x="260" y="1413"/>
                    <a:pt x="260" y="1413"/>
                  </a:cubicBezTo>
                  <a:cubicBezTo>
                    <a:pt x="260" y="1329"/>
                    <a:pt x="260" y="1329"/>
                    <a:pt x="260" y="1329"/>
                  </a:cubicBezTo>
                  <a:cubicBezTo>
                    <a:pt x="260" y="1242"/>
                    <a:pt x="331" y="1171"/>
                    <a:pt x="418" y="1171"/>
                  </a:cubicBezTo>
                  <a:cubicBezTo>
                    <a:pt x="751" y="1171"/>
                    <a:pt x="751" y="1171"/>
                    <a:pt x="751" y="1171"/>
                  </a:cubicBezTo>
                  <a:cubicBezTo>
                    <a:pt x="749" y="1159"/>
                    <a:pt x="748" y="1148"/>
                    <a:pt x="748" y="1136"/>
                  </a:cubicBezTo>
                  <a:cubicBezTo>
                    <a:pt x="748" y="1124"/>
                    <a:pt x="749" y="1112"/>
                    <a:pt x="751" y="1101"/>
                  </a:cubicBezTo>
                  <a:cubicBezTo>
                    <a:pt x="418" y="1101"/>
                    <a:pt x="418" y="1101"/>
                    <a:pt x="418" y="1101"/>
                  </a:cubicBezTo>
                  <a:cubicBezTo>
                    <a:pt x="293" y="1101"/>
                    <a:pt x="190" y="1203"/>
                    <a:pt x="190" y="1329"/>
                  </a:cubicBezTo>
                  <a:cubicBezTo>
                    <a:pt x="190" y="1413"/>
                    <a:pt x="190" y="1413"/>
                    <a:pt x="190" y="1413"/>
                  </a:cubicBezTo>
                  <a:cubicBezTo>
                    <a:pt x="63" y="1413"/>
                    <a:pt x="63" y="1413"/>
                    <a:pt x="63" y="1413"/>
                  </a:cubicBezTo>
                  <a:cubicBezTo>
                    <a:pt x="28" y="1413"/>
                    <a:pt x="0" y="1441"/>
                    <a:pt x="0" y="1476"/>
                  </a:cubicBezTo>
                  <a:cubicBezTo>
                    <a:pt x="0" y="2162"/>
                    <a:pt x="0" y="2162"/>
                    <a:pt x="0" y="2162"/>
                  </a:cubicBezTo>
                  <a:cubicBezTo>
                    <a:pt x="0" y="2197"/>
                    <a:pt x="28" y="2225"/>
                    <a:pt x="63" y="2225"/>
                  </a:cubicBezTo>
                  <a:cubicBezTo>
                    <a:pt x="416" y="2225"/>
                    <a:pt x="416" y="2225"/>
                    <a:pt x="416" y="2225"/>
                  </a:cubicBezTo>
                  <a:cubicBezTo>
                    <a:pt x="451" y="2225"/>
                    <a:pt x="480" y="2197"/>
                    <a:pt x="480" y="2162"/>
                  </a:cubicBezTo>
                  <a:cubicBezTo>
                    <a:pt x="480" y="1476"/>
                    <a:pt x="480" y="1476"/>
                    <a:pt x="480" y="1476"/>
                  </a:cubicBezTo>
                  <a:cubicBezTo>
                    <a:pt x="480" y="1441"/>
                    <a:pt x="451" y="1413"/>
                    <a:pt x="416" y="1413"/>
                  </a:cubicBezTo>
                  <a:close/>
                  <a:moveTo>
                    <a:pt x="394" y="2089"/>
                  </a:moveTo>
                  <a:cubicBezTo>
                    <a:pt x="108" y="2089"/>
                    <a:pt x="108" y="2089"/>
                    <a:pt x="108" y="2089"/>
                  </a:cubicBezTo>
                  <a:cubicBezTo>
                    <a:pt x="94" y="2089"/>
                    <a:pt x="83" y="2078"/>
                    <a:pt x="83" y="2064"/>
                  </a:cubicBezTo>
                  <a:cubicBezTo>
                    <a:pt x="83" y="2050"/>
                    <a:pt x="94" y="2039"/>
                    <a:pt x="108" y="2039"/>
                  </a:cubicBezTo>
                  <a:cubicBezTo>
                    <a:pt x="394" y="2039"/>
                    <a:pt x="394" y="2039"/>
                    <a:pt x="394" y="2039"/>
                  </a:cubicBezTo>
                  <a:cubicBezTo>
                    <a:pt x="408" y="2039"/>
                    <a:pt x="419" y="2050"/>
                    <a:pt x="419" y="2064"/>
                  </a:cubicBezTo>
                  <a:cubicBezTo>
                    <a:pt x="419" y="2078"/>
                    <a:pt x="408" y="2089"/>
                    <a:pt x="394" y="2089"/>
                  </a:cubicBezTo>
                  <a:close/>
                  <a:moveTo>
                    <a:pt x="394" y="1974"/>
                  </a:moveTo>
                  <a:cubicBezTo>
                    <a:pt x="108" y="1974"/>
                    <a:pt x="108" y="1974"/>
                    <a:pt x="108" y="1974"/>
                  </a:cubicBezTo>
                  <a:cubicBezTo>
                    <a:pt x="94" y="1974"/>
                    <a:pt x="83" y="1963"/>
                    <a:pt x="83" y="1949"/>
                  </a:cubicBezTo>
                  <a:cubicBezTo>
                    <a:pt x="83" y="1935"/>
                    <a:pt x="94" y="1924"/>
                    <a:pt x="108" y="1924"/>
                  </a:cubicBezTo>
                  <a:cubicBezTo>
                    <a:pt x="394" y="1924"/>
                    <a:pt x="394" y="1924"/>
                    <a:pt x="394" y="1924"/>
                  </a:cubicBezTo>
                  <a:cubicBezTo>
                    <a:pt x="408" y="1924"/>
                    <a:pt x="419" y="1935"/>
                    <a:pt x="419" y="1949"/>
                  </a:cubicBezTo>
                  <a:cubicBezTo>
                    <a:pt x="419" y="1963"/>
                    <a:pt x="408" y="1974"/>
                    <a:pt x="394" y="1974"/>
                  </a:cubicBezTo>
                  <a:close/>
                  <a:moveTo>
                    <a:pt x="384" y="1836"/>
                  </a:moveTo>
                  <a:cubicBezTo>
                    <a:pt x="365" y="1836"/>
                    <a:pt x="350" y="1820"/>
                    <a:pt x="350" y="1801"/>
                  </a:cubicBezTo>
                  <a:cubicBezTo>
                    <a:pt x="350" y="1782"/>
                    <a:pt x="365" y="1766"/>
                    <a:pt x="384" y="1766"/>
                  </a:cubicBezTo>
                  <a:cubicBezTo>
                    <a:pt x="404" y="1766"/>
                    <a:pt x="419" y="1782"/>
                    <a:pt x="419" y="1801"/>
                  </a:cubicBezTo>
                  <a:cubicBezTo>
                    <a:pt x="419" y="1820"/>
                    <a:pt x="404" y="1836"/>
                    <a:pt x="384" y="1836"/>
                  </a:cubicBezTo>
                  <a:close/>
                  <a:moveTo>
                    <a:pt x="1770" y="1413"/>
                  </a:moveTo>
                  <a:cubicBezTo>
                    <a:pt x="1643" y="1413"/>
                    <a:pt x="1643" y="1413"/>
                    <a:pt x="1643" y="1413"/>
                  </a:cubicBezTo>
                  <a:cubicBezTo>
                    <a:pt x="1643" y="1329"/>
                    <a:pt x="1643" y="1329"/>
                    <a:pt x="1643" y="1329"/>
                  </a:cubicBezTo>
                  <a:cubicBezTo>
                    <a:pt x="1643" y="1203"/>
                    <a:pt x="1541" y="1101"/>
                    <a:pt x="1415" y="1101"/>
                  </a:cubicBezTo>
                  <a:cubicBezTo>
                    <a:pt x="1082" y="1101"/>
                    <a:pt x="1082" y="1101"/>
                    <a:pt x="1082" y="1101"/>
                  </a:cubicBezTo>
                  <a:cubicBezTo>
                    <a:pt x="1085" y="1112"/>
                    <a:pt x="1086" y="1124"/>
                    <a:pt x="1086" y="1136"/>
                  </a:cubicBezTo>
                  <a:cubicBezTo>
                    <a:pt x="1086" y="1148"/>
                    <a:pt x="1085" y="1159"/>
                    <a:pt x="1082" y="1171"/>
                  </a:cubicBezTo>
                  <a:cubicBezTo>
                    <a:pt x="1415" y="1171"/>
                    <a:pt x="1415" y="1171"/>
                    <a:pt x="1415" y="1171"/>
                  </a:cubicBezTo>
                  <a:cubicBezTo>
                    <a:pt x="1503" y="1171"/>
                    <a:pt x="1574" y="1242"/>
                    <a:pt x="1574" y="1329"/>
                  </a:cubicBezTo>
                  <a:cubicBezTo>
                    <a:pt x="1574" y="1413"/>
                    <a:pt x="1574" y="1413"/>
                    <a:pt x="1574" y="1413"/>
                  </a:cubicBezTo>
                  <a:cubicBezTo>
                    <a:pt x="1417" y="1413"/>
                    <a:pt x="1417" y="1413"/>
                    <a:pt x="1417" y="1413"/>
                  </a:cubicBezTo>
                  <a:cubicBezTo>
                    <a:pt x="1382" y="1413"/>
                    <a:pt x="1354" y="1441"/>
                    <a:pt x="1354" y="1476"/>
                  </a:cubicBezTo>
                  <a:cubicBezTo>
                    <a:pt x="1354" y="2162"/>
                    <a:pt x="1354" y="2162"/>
                    <a:pt x="1354" y="2162"/>
                  </a:cubicBezTo>
                  <a:cubicBezTo>
                    <a:pt x="1354" y="2197"/>
                    <a:pt x="1382" y="2225"/>
                    <a:pt x="1417" y="2225"/>
                  </a:cubicBezTo>
                  <a:cubicBezTo>
                    <a:pt x="1770" y="2225"/>
                    <a:pt x="1770" y="2225"/>
                    <a:pt x="1770" y="2225"/>
                  </a:cubicBezTo>
                  <a:cubicBezTo>
                    <a:pt x="1805" y="2225"/>
                    <a:pt x="1833" y="2197"/>
                    <a:pt x="1833" y="2162"/>
                  </a:cubicBezTo>
                  <a:cubicBezTo>
                    <a:pt x="1833" y="1476"/>
                    <a:pt x="1833" y="1476"/>
                    <a:pt x="1833" y="1476"/>
                  </a:cubicBezTo>
                  <a:cubicBezTo>
                    <a:pt x="1833" y="1441"/>
                    <a:pt x="1805" y="1413"/>
                    <a:pt x="1770" y="1413"/>
                  </a:cubicBezTo>
                  <a:close/>
                  <a:moveTo>
                    <a:pt x="1748" y="2089"/>
                  </a:moveTo>
                  <a:cubicBezTo>
                    <a:pt x="1462" y="2089"/>
                    <a:pt x="1462" y="2089"/>
                    <a:pt x="1462" y="2089"/>
                  </a:cubicBezTo>
                  <a:cubicBezTo>
                    <a:pt x="1448" y="2089"/>
                    <a:pt x="1437" y="2078"/>
                    <a:pt x="1437" y="2064"/>
                  </a:cubicBezTo>
                  <a:cubicBezTo>
                    <a:pt x="1437" y="2050"/>
                    <a:pt x="1448" y="2039"/>
                    <a:pt x="1462" y="2039"/>
                  </a:cubicBezTo>
                  <a:cubicBezTo>
                    <a:pt x="1748" y="2039"/>
                    <a:pt x="1748" y="2039"/>
                    <a:pt x="1748" y="2039"/>
                  </a:cubicBezTo>
                  <a:cubicBezTo>
                    <a:pt x="1762" y="2039"/>
                    <a:pt x="1773" y="2050"/>
                    <a:pt x="1773" y="2064"/>
                  </a:cubicBezTo>
                  <a:cubicBezTo>
                    <a:pt x="1773" y="2078"/>
                    <a:pt x="1762" y="2089"/>
                    <a:pt x="1748" y="2089"/>
                  </a:cubicBezTo>
                  <a:close/>
                  <a:moveTo>
                    <a:pt x="1748" y="1974"/>
                  </a:moveTo>
                  <a:cubicBezTo>
                    <a:pt x="1462" y="1974"/>
                    <a:pt x="1462" y="1974"/>
                    <a:pt x="1462" y="1974"/>
                  </a:cubicBezTo>
                  <a:cubicBezTo>
                    <a:pt x="1448" y="1974"/>
                    <a:pt x="1437" y="1963"/>
                    <a:pt x="1437" y="1949"/>
                  </a:cubicBezTo>
                  <a:cubicBezTo>
                    <a:pt x="1437" y="1935"/>
                    <a:pt x="1448" y="1924"/>
                    <a:pt x="1462" y="1924"/>
                  </a:cubicBezTo>
                  <a:cubicBezTo>
                    <a:pt x="1748" y="1924"/>
                    <a:pt x="1748" y="1924"/>
                    <a:pt x="1748" y="1924"/>
                  </a:cubicBezTo>
                  <a:cubicBezTo>
                    <a:pt x="1762" y="1924"/>
                    <a:pt x="1773" y="1935"/>
                    <a:pt x="1773" y="1949"/>
                  </a:cubicBezTo>
                  <a:cubicBezTo>
                    <a:pt x="1773" y="1963"/>
                    <a:pt x="1762" y="1974"/>
                    <a:pt x="1748" y="1974"/>
                  </a:cubicBezTo>
                  <a:close/>
                  <a:moveTo>
                    <a:pt x="1738" y="1836"/>
                  </a:moveTo>
                  <a:cubicBezTo>
                    <a:pt x="1719" y="1836"/>
                    <a:pt x="1703" y="1820"/>
                    <a:pt x="1703" y="1801"/>
                  </a:cubicBezTo>
                  <a:cubicBezTo>
                    <a:pt x="1703" y="1782"/>
                    <a:pt x="1719" y="1766"/>
                    <a:pt x="1738" y="1766"/>
                  </a:cubicBezTo>
                  <a:cubicBezTo>
                    <a:pt x="1757" y="1766"/>
                    <a:pt x="1773" y="1782"/>
                    <a:pt x="1773" y="1801"/>
                  </a:cubicBezTo>
                  <a:cubicBezTo>
                    <a:pt x="1773" y="1820"/>
                    <a:pt x="1757" y="1836"/>
                    <a:pt x="1738" y="1836"/>
                  </a:cubicBezTo>
                  <a:close/>
                  <a:moveTo>
                    <a:pt x="650" y="592"/>
                  </a:moveTo>
                  <a:cubicBezTo>
                    <a:pt x="1184" y="592"/>
                    <a:pt x="1184" y="592"/>
                    <a:pt x="1184" y="592"/>
                  </a:cubicBezTo>
                  <a:cubicBezTo>
                    <a:pt x="1246" y="592"/>
                    <a:pt x="1296" y="541"/>
                    <a:pt x="1296" y="479"/>
                  </a:cubicBezTo>
                  <a:cubicBezTo>
                    <a:pt x="1296" y="113"/>
                    <a:pt x="1296" y="113"/>
                    <a:pt x="1296" y="113"/>
                  </a:cubicBezTo>
                  <a:cubicBezTo>
                    <a:pt x="1296" y="51"/>
                    <a:pt x="1246" y="0"/>
                    <a:pt x="1184" y="0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588" y="0"/>
                    <a:pt x="537" y="51"/>
                    <a:pt x="537" y="113"/>
                  </a:cubicBezTo>
                  <a:cubicBezTo>
                    <a:pt x="537" y="479"/>
                    <a:pt x="537" y="479"/>
                    <a:pt x="537" y="479"/>
                  </a:cubicBezTo>
                  <a:cubicBezTo>
                    <a:pt x="537" y="541"/>
                    <a:pt x="588" y="592"/>
                    <a:pt x="650" y="592"/>
                  </a:cubicBezTo>
                  <a:close/>
                  <a:moveTo>
                    <a:pt x="603" y="113"/>
                  </a:moveTo>
                  <a:cubicBezTo>
                    <a:pt x="603" y="87"/>
                    <a:pt x="624" y="66"/>
                    <a:pt x="650" y="66"/>
                  </a:cubicBezTo>
                  <a:cubicBezTo>
                    <a:pt x="1184" y="66"/>
                    <a:pt x="1184" y="66"/>
                    <a:pt x="1184" y="66"/>
                  </a:cubicBezTo>
                  <a:cubicBezTo>
                    <a:pt x="1210" y="66"/>
                    <a:pt x="1231" y="87"/>
                    <a:pt x="1231" y="113"/>
                  </a:cubicBezTo>
                  <a:cubicBezTo>
                    <a:pt x="1231" y="479"/>
                    <a:pt x="1231" y="479"/>
                    <a:pt x="1231" y="479"/>
                  </a:cubicBezTo>
                  <a:cubicBezTo>
                    <a:pt x="1231" y="505"/>
                    <a:pt x="1210" y="526"/>
                    <a:pt x="1184" y="526"/>
                  </a:cubicBezTo>
                  <a:cubicBezTo>
                    <a:pt x="650" y="526"/>
                    <a:pt x="650" y="526"/>
                    <a:pt x="650" y="526"/>
                  </a:cubicBezTo>
                  <a:cubicBezTo>
                    <a:pt x="624" y="526"/>
                    <a:pt x="603" y="505"/>
                    <a:pt x="603" y="479"/>
                  </a:cubicBezTo>
                  <a:lnTo>
                    <a:pt x="603" y="113"/>
                  </a:lnTo>
                  <a:close/>
                  <a:moveTo>
                    <a:pt x="405" y="902"/>
                  </a:moveTo>
                  <a:cubicBezTo>
                    <a:pt x="882" y="902"/>
                    <a:pt x="882" y="902"/>
                    <a:pt x="882" y="902"/>
                  </a:cubicBezTo>
                  <a:cubicBezTo>
                    <a:pt x="882" y="1021"/>
                    <a:pt x="882" y="1021"/>
                    <a:pt x="882" y="1021"/>
                  </a:cubicBezTo>
                  <a:cubicBezTo>
                    <a:pt x="844" y="1033"/>
                    <a:pt x="814" y="1063"/>
                    <a:pt x="803" y="1101"/>
                  </a:cubicBezTo>
                  <a:cubicBezTo>
                    <a:pt x="799" y="1112"/>
                    <a:pt x="797" y="1124"/>
                    <a:pt x="797" y="1136"/>
                  </a:cubicBezTo>
                  <a:cubicBezTo>
                    <a:pt x="797" y="1148"/>
                    <a:pt x="799" y="1160"/>
                    <a:pt x="803" y="1171"/>
                  </a:cubicBezTo>
                  <a:cubicBezTo>
                    <a:pt x="814" y="1209"/>
                    <a:pt x="844" y="1238"/>
                    <a:pt x="882" y="1250"/>
                  </a:cubicBezTo>
                  <a:cubicBezTo>
                    <a:pt x="893" y="1253"/>
                    <a:pt x="905" y="1255"/>
                    <a:pt x="917" y="1255"/>
                  </a:cubicBezTo>
                  <a:cubicBezTo>
                    <a:pt x="929" y="1255"/>
                    <a:pt x="941" y="1253"/>
                    <a:pt x="952" y="1250"/>
                  </a:cubicBezTo>
                  <a:cubicBezTo>
                    <a:pt x="990" y="1238"/>
                    <a:pt x="1020" y="1209"/>
                    <a:pt x="1031" y="1171"/>
                  </a:cubicBezTo>
                  <a:cubicBezTo>
                    <a:pt x="1034" y="1160"/>
                    <a:pt x="1036" y="1148"/>
                    <a:pt x="1036" y="1136"/>
                  </a:cubicBezTo>
                  <a:cubicBezTo>
                    <a:pt x="1036" y="1124"/>
                    <a:pt x="1034" y="1112"/>
                    <a:pt x="1031" y="1101"/>
                  </a:cubicBezTo>
                  <a:cubicBezTo>
                    <a:pt x="1019" y="1063"/>
                    <a:pt x="990" y="1033"/>
                    <a:pt x="952" y="1021"/>
                  </a:cubicBezTo>
                  <a:cubicBezTo>
                    <a:pt x="952" y="902"/>
                    <a:pt x="952" y="902"/>
                    <a:pt x="952" y="902"/>
                  </a:cubicBezTo>
                  <a:cubicBezTo>
                    <a:pt x="1429" y="902"/>
                    <a:pt x="1429" y="902"/>
                    <a:pt x="1429" y="902"/>
                  </a:cubicBezTo>
                  <a:cubicBezTo>
                    <a:pt x="1444" y="902"/>
                    <a:pt x="1457" y="889"/>
                    <a:pt x="1457" y="874"/>
                  </a:cubicBezTo>
                  <a:cubicBezTo>
                    <a:pt x="1457" y="861"/>
                    <a:pt x="1457" y="861"/>
                    <a:pt x="1457" y="861"/>
                  </a:cubicBezTo>
                  <a:cubicBezTo>
                    <a:pt x="1457" y="845"/>
                    <a:pt x="1449" y="823"/>
                    <a:pt x="1439" y="811"/>
                  </a:cubicBezTo>
                  <a:cubicBezTo>
                    <a:pt x="1303" y="652"/>
                    <a:pt x="1303" y="652"/>
                    <a:pt x="1303" y="652"/>
                  </a:cubicBezTo>
                  <a:cubicBezTo>
                    <a:pt x="1293" y="640"/>
                    <a:pt x="1273" y="631"/>
                    <a:pt x="1257" y="631"/>
                  </a:cubicBezTo>
                  <a:cubicBezTo>
                    <a:pt x="577" y="631"/>
                    <a:pt x="577" y="631"/>
                    <a:pt x="577" y="631"/>
                  </a:cubicBezTo>
                  <a:cubicBezTo>
                    <a:pt x="561" y="631"/>
                    <a:pt x="540" y="640"/>
                    <a:pt x="530" y="652"/>
                  </a:cubicBezTo>
                  <a:cubicBezTo>
                    <a:pt x="395" y="811"/>
                    <a:pt x="395" y="811"/>
                    <a:pt x="395" y="811"/>
                  </a:cubicBezTo>
                  <a:cubicBezTo>
                    <a:pt x="385" y="823"/>
                    <a:pt x="377" y="845"/>
                    <a:pt x="377" y="861"/>
                  </a:cubicBezTo>
                  <a:cubicBezTo>
                    <a:pt x="377" y="874"/>
                    <a:pt x="377" y="874"/>
                    <a:pt x="377" y="874"/>
                  </a:cubicBezTo>
                  <a:cubicBezTo>
                    <a:pt x="377" y="889"/>
                    <a:pt x="389" y="902"/>
                    <a:pt x="405" y="9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84368" y="252122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CB68C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活动亮点</a:t>
              </a:r>
              <a:endParaRPr lang="zh-CN" altLang="en-US" sz="2000" b="1" dirty="0">
                <a:solidFill>
                  <a:srgbClr val="FCB68C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44815" y="2194287"/>
              <a:ext cx="5075457" cy="116955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观赏摄影大师</a:t>
              </a:r>
              <a:r>
                <a:rPr lang="zh-CN" altLang="en-US" sz="1400" dirty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佳作，和好友一起为大师投票，赢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取</a:t>
              </a:r>
              <a:r>
                <a:rPr lang="en-US" altLang="zh-CN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SONY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新款</a:t>
              </a:r>
              <a:r>
                <a:rPr lang="zh-CN" altLang="en-US" sz="1400" dirty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微单手机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；</a:t>
              </a:r>
              <a:endParaRPr lang="en-US" altLang="zh-CN" sz="1400" dirty="0" smtClean="0">
                <a:solidFill>
                  <a:srgbClr val="FFAC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摄影</a:t>
              </a:r>
              <a:r>
                <a:rPr lang="zh-CN" altLang="en-US" sz="1400" dirty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大师明星效应，吸引摄影爱好者蜂拥而至；</a:t>
              </a:r>
              <a:endParaRPr lang="en-US" altLang="zh-CN" sz="1400" dirty="0">
                <a:solidFill>
                  <a:srgbClr val="FFAC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邀请好友参与赢大奖的激励机制，有助于形成二次乃至多次传播，</a:t>
              </a:r>
              <a:r>
                <a:rPr lang="en-US" altLang="zh-CN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400" dirty="0" smtClean="0">
                  <a:solidFill>
                    <a:srgbClr val="FFAC84"/>
                  </a:solidFill>
                  <a:latin typeface="微软雅黑" pitchFamily="34" charset="-122"/>
                  <a:ea typeface="微软雅黑" pitchFamily="34" charset="-122"/>
                </a:rPr>
                <a:t>拉动活动新增注册用户数。</a:t>
              </a:r>
              <a:endParaRPr lang="en-US" altLang="zh-CN" sz="1400" dirty="0" smtClean="0">
                <a:solidFill>
                  <a:srgbClr val="FFAC8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  <p:pic>
        <p:nvPicPr>
          <p:cNvPr id="8" name="Picture 2" descr="C:\Users\cathy.wang.QUNARSERVERS\Desktop\qunar logo（白）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5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 rot="5400000">
            <a:off x="-2310851" y="2310850"/>
            <a:ext cx="5143499" cy="5218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569696" y="1074"/>
            <a:ext cx="2520280" cy="5142426"/>
            <a:chOff x="521800" y="1074"/>
            <a:chExt cx="2520280" cy="5142426"/>
          </a:xfrm>
          <a:solidFill>
            <a:srgbClr val="FFC000"/>
          </a:solidFill>
        </p:grpSpPr>
        <p:sp>
          <p:nvSpPr>
            <p:cNvPr id="27" name="流程图: 手动输入 4"/>
            <p:cNvSpPr/>
            <p:nvPr/>
          </p:nvSpPr>
          <p:spPr>
            <a:xfrm rot="5400000">
              <a:off x="485796" y="2587216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手动输入 4"/>
            <p:cNvSpPr/>
            <p:nvPr/>
          </p:nvSpPr>
          <p:spPr>
            <a:xfrm rot="16200000" flipV="1">
              <a:off x="485796" y="37078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2246947" y="309370"/>
            <a:ext cx="1119844" cy="1104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活动时间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21800" y="555526"/>
            <a:ext cx="1728000" cy="549775"/>
            <a:chOff x="521800" y="555526"/>
            <a:chExt cx="1728000" cy="549775"/>
          </a:xfrm>
        </p:grpSpPr>
        <p:sp>
          <p:nvSpPr>
            <p:cNvPr id="31" name="矩形 30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同心圆 33"/>
          <p:cNvSpPr/>
          <p:nvPr/>
        </p:nvSpPr>
        <p:spPr>
          <a:xfrm rot="10800000">
            <a:off x="2094960" y="159482"/>
            <a:ext cx="1423818" cy="1404156"/>
          </a:xfrm>
          <a:prstGeom prst="donut">
            <a:avLst>
              <a:gd name="adj" fmla="val 138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786051" y="1807070"/>
            <a:ext cx="1518448" cy="1497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活动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形式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21801" y="2280921"/>
            <a:ext cx="1241888" cy="549775"/>
            <a:chOff x="521800" y="555526"/>
            <a:chExt cx="1728000" cy="549775"/>
          </a:xfrm>
        </p:grpSpPr>
        <p:sp>
          <p:nvSpPr>
            <p:cNvPr id="37" name="矩形 36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同心圆 39"/>
          <p:cNvSpPr/>
          <p:nvPr/>
        </p:nvSpPr>
        <p:spPr>
          <a:xfrm rot="10800000">
            <a:off x="1579965" y="1603830"/>
            <a:ext cx="1930620" cy="1903959"/>
          </a:xfrm>
          <a:prstGeom prst="donut">
            <a:avLst>
              <a:gd name="adj" fmla="val 138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1800" y="3969027"/>
            <a:ext cx="1728000" cy="549775"/>
            <a:chOff x="521800" y="555526"/>
            <a:chExt cx="1728000" cy="549775"/>
          </a:xfrm>
        </p:grpSpPr>
        <p:sp>
          <p:nvSpPr>
            <p:cNvPr id="42" name="矩形 41"/>
            <p:cNvSpPr/>
            <p:nvPr/>
          </p:nvSpPr>
          <p:spPr>
            <a:xfrm>
              <a:off x="521800" y="555526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21800" y="810025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21800" y="1059582"/>
              <a:ext cx="1728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同心圆 44"/>
          <p:cNvSpPr/>
          <p:nvPr/>
        </p:nvSpPr>
        <p:spPr>
          <a:xfrm rot="10800000">
            <a:off x="2094960" y="3541837"/>
            <a:ext cx="1423818" cy="1404156"/>
          </a:xfrm>
          <a:prstGeom prst="donut">
            <a:avLst>
              <a:gd name="adj" fmla="val 138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246947" y="3691725"/>
            <a:ext cx="1119844" cy="1104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活动奖品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35896" y="466095"/>
            <a:ext cx="37657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月，活动为期三周，具体时间待定。</a:t>
            </a:r>
            <a:endParaRPr lang="en-US" altLang="zh-CN" sz="1400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2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67944" y="3643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5896" y="2050271"/>
            <a:ext cx="475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登录活动页面，观赏摄影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大师的旅图作品，投票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支持自己喜欢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的大作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，邀请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好友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一起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投票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，即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有机会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获得</a:t>
            </a:r>
            <a:r>
              <a:rPr lang="en-US" altLang="zh-CN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新款</a:t>
            </a:r>
            <a:r>
              <a:rPr lang="zh-CN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微单手机一台！提前把玩市面上抢不到的微单手机！！很酷有木有！</a:t>
            </a:r>
          </a:p>
          <a:p>
            <a:pPr algn="just"/>
            <a:endParaRPr lang="zh-CN" altLang="en-US" sz="1400" dirty="0">
              <a:solidFill>
                <a:schemeClr val="accent6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35896" y="3634447"/>
            <a:ext cx="5004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最粉丝奖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名）：索尼微单手机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活动过程中邀请好友参与投票数最多者获得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最忠诚奖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（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3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名）：拍立得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1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部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【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热衷某位摄影大师，活动中为其作品所邀请来投票数最多者可获得，不可与最粉丝奖重复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】</a:t>
            </a:r>
          </a:p>
          <a:p>
            <a:pPr algn="just"/>
            <a:r>
              <a:rPr lang="en-US" altLang="zh-CN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3.</a:t>
            </a:r>
            <a:r>
              <a:rPr lang="zh-CN" altLang="en-US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最幸运奖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（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30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名）：索尼纪念相册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1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本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【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活动每周抽取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10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份</a:t>
            </a:r>
            <a:r>
              <a:rPr lang="en-US" altLang="zh-CN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】</a:t>
            </a:r>
            <a:endParaRPr lang="zh-CN" alt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982" y="814006"/>
            <a:ext cx="615553" cy="38459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微生活，大世界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40" grpId="0" animBg="1"/>
      <p:bldP spid="45" grpId="0" animBg="1"/>
      <p:bldP spid="46" grpId="0" animBg="1"/>
      <p:bldP spid="47" grpId="0"/>
      <p:bldP spid="49" grpId="0"/>
      <p:bldP spid="3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23478"/>
            <a:ext cx="5328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跟着大师镜头看世界</a:t>
            </a:r>
            <a:endParaRPr lang="zh-CN" altLang="en-US" sz="2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632" y="4443958"/>
            <a:ext cx="6768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特约专业知名旅行摄影家，吸引用户参与热情。</a:t>
            </a:r>
            <a:endParaRPr lang="en-US" altLang="zh-CN" sz="2000" b="1" dirty="0">
              <a:solidFill>
                <a:schemeClr val="accent3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9089" y="987574"/>
            <a:ext cx="2088232" cy="3149048"/>
            <a:chOff x="549089" y="1095148"/>
            <a:chExt cx="2088232" cy="31490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095148"/>
              <a:ext cx="1819275" cy="12668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5" name="TextBox 4"/>
            <p:cNvSpPr txBox="1"/>
            <p:nvPr/>
          </p:nvSpPr>
          <p:spPr>
            <a:xfrm>
              <a:off x="549089" y="2643758"/>
              <a:ext cx="2088232" cy="1600438"/>
            </a:xfrm>
            <a:prstGeom prst="roundRect">
              <a:avLst/>
            </a:prstGeom>
            <a:solidFill>
              <a:schemeClr val="bg2">
                <a:lumMod val="5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江之源，专业摄影师</a:t>
              </a:r>
              <a:endParaRPr lang="en-US" altLang="zh-CN" sz="1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现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为中国民俗摄影协会常务理事，尼康全国巡展讲师，搜狐数码频道特聘专家，网易微摄影评委，多个摄影网站的版主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9872" y="987574"/>
            <a:ext cx="2088232" cy="3174016"/>
            <a:chOff x="3410334" y="1095148"/>
            <a:chExt cx="2088232" cy="317401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36085"/>
            <a:stretch/>
          </p:blipFill>
          <p:spPr bwMode="auto">
            <a:xfrm>
              <a:off x="3514570" y="1095148"/>
              <a:ext cx="1879760" cy="130326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3410334" y="2668726"/>
              <a:ext cx="2088232" cy="1600438"/>
            </a:xfrm>
            <a:prstGeom prst="roundRect">
              <a:avLst/>
            </a:prstGeom>
            <a:solidFill>
              <a:schemeClr val="bg2">
                <a:lumMod val="5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源形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毕露</a:t>
              </a:r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摄影达人</a:t>
              </a:r>
              <a:endParaRPr lang="en-US" altLang="zh-CN" sz="1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源形毕露，原名郭立源，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昵称源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先生，窝在北京，自由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摄影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人，兴趣广泛，触网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有余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，玩摄影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年，猎题材广泛。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90654" y="1017769"/>
            <a:ext cx="2170885" cy="3143821"/>
            <a:chOff x="6290654" y="1125343"/>
            <a:chExt cx="2170885" cy="314382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9" b="22135"/>
            <a:stretch/>
          </p:blipFill>
          <p:spPr bwMode="auto">
            <a:xfrm>
              <a:off x="6439992" y="1125343"/>
              <a:ext cx="1872208" cy="130239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6290654" y="2668726"/>
              <a:ext cx="2170885" cy="1600438"/>
            </a:xfrm>
            <a:prstGeom prst="roundRect">
              <a:avLst/>
            </a:prstGeom>
            <a:solidFill>
              <a:schemeClr val="bg2">
                <a:lumMod val="5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 smtClean="0">
                  <a:solidFill>
                    <a:schemeClr val="bg1">
                      <a:lumMod val="95000"/>
                    </a:schemeClr>
                  </a:solidFill>
                </a:rPr>
                <a:t>Aliang</a:t>
              </a:r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sz="1400" b="1" dirty="0" err="1" smtClean="0">
                  <a:solidFill>
                    <a:schemeClr val="bg1">
                      <a:lumMod val="95000"/>
                    </a:schemeClr>
                  </a:solidFill>
                </a:rPr>
                <a:t>Cai</a:t>
              </a:r>
              <a:r>
                <a: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4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旅图</a:t>
              </a:r>
              <a:r>
                <a:rPr lang="zh-CN" altLang="en-US" sz="14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达人</a:t>
              </a:r>
              <a:endParaRPr lang="en-US" altLang="zh-CN" sz="1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去哪儿网旅图频道资深达人用户，具有大量真实粉丝，热衷于摄影、旅行及游记分享。</a:t>
              </a:r>
              <a:endPara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67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282"/>
            <a:ext cx="9180512" cy="51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3" b="96682" l="1310" r="97267">
                        <a14:foregroundMark x1="8827" y1="32464" x2="8827" y2="32464"/>
                        <a14:foregroundMark x1="39636" y1="27962" x2="39636" y2="27962"/>
                        <a14:foregroundMark x1="62472" y1="56635" x2="62472" y2="56635"/>
                        <a14:foregroundMark x1="81663" y1="46919" x2="81663" y2="46919"/>
                        <a14:backgroundMark x1="17768" y1="42654" x2="17768" y2="42654"/>
                        <a14:backgroundMark x1="14806" y1="71327" x2="14806" y2="71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03998"/>
            <a:ext cx="1296144" cy="311488"/>
          </a:xfrm>
          <a:prstGeom prst="rect">
            <a:avLst/>
          </a:prstGeom>
        </p:spPr>
      </p:pic>
      <p:pic>
        <p:nvPicPr>
          <p:cNvPr id="8" name="Picture 2" descr="C:\Users\cathy.wang.QUNARSERVERS\Desktop\qunar logo（白）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4" y="4659982"/>
            <a:ext cx="1300085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674" r="476" b="1307"/>
          <a:stretch/>
        </p:blipFill>
        <p:spPr bwMode="auto">
          <a:xfrm rot="10800000" flipH="1" flipV="1">
            <a:off x="3203849" y="46998"/>
            <a:ext cx="2634598" cy="503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5868144" y="555526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03848" y="915567"/>
            <a:ext cx="26642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03848" y="1425921"/>
            <a:ext cx="2634599" cy="3666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68144" y="3147814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48264" y="2994506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达人作品展示区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位摄影大师简介及旅图作品集。用户可在该区域进行投票及邀请。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3728" y="1059582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8264" y="339502"/>
            <a:ext cx="18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头图区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活动简介，文字露出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微单手机奖品。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5616" y="771550"/>
            <a:ext cx="1152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奖品区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项设置细则，对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SONY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单手机进行曝光露出，品牌形象传播。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03848" y="195486"/>
            <a:ext cx="2664296" cy="72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燕尾形 36"/>
          <p:cNvSpPr/>
          <p:nvPr/>
        </p:nvSpPr>
        <p:spPr>
          <a:xfrm rot="5602268">
            <a:off x="4674931" y="1679728"/>
            <a:ext cx="432048" cy="576064"/>
          </a:xfrm>
          <a:prstGeom prst="chevron">
            <a:avLst>
              <a:gd name="adj" fmla="val 51548"/>
            </a:avLst>
          </a:prstGeom>
          <a:solidFill>
            <a:schemeClr val="bg2">
              <a:lumMod val="9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36513" y="1074"/>
            <a:ext cx="1368153" cy="5142426"/>
            <a:chOff x="521800" y="1074"/>
            <a:chExt cx="2520280" cy="5142426"/>
          </a:xfrm>
          <a:solidFill>
            <a:schemeClr val="accent6">
              <a:lumMod val="75000"/>
            </a:schemeClr>
          </a:solidFill>
        </p:grpSpPr>
        <p:sp>
          <p:nvSpPr>
            <p:cNvPr id="41" name="流程图: 手动输入 4"/>
            <p:cNvSpPr/>
            <p:nvPr/>
          </p:nvSpPr>
          <p:spPr>
            <a:xfrm rot="5400000">
              <a:off x="485796" y="2587216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手动输入 4"/>
            <p:cNvSpPr/>
            <p:nvPr/>
          </p:nvSpPr>
          <p:spPr>
            <a:xfrm rot="16200000" flipV="1">
              <a:off x="485796" y="37078"/>
              <a:ext cx="2592288" cy="25202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0000"/>
                <a:gd name="connsiteX1" fmla="*/ 4374 w 10000"/>
                <a:gd name="connsiteY1" fmla="*/ 1077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458 h 10458"/>
                <a:gd name="connsiteX1" fmla="*/ 4913 w 10000"/>
                <a:gd name="connsiteY1" fmla="*/ 1762 h 10458"/>
                <a:gd name="connsiteX2" fmla="*/ 10000 w 10000"/>
                <a:gd name="connsiteY2" fmla="*/ 458 h 10458"/>
                <a:gd name="connsiteX3" fmla="*/ 10000 w 10000"/>
                <a:gd name="connsiteY3" fmla="*/ 10458 h 10458"/>
                <a:gd name="connsiteX4" fmla="*/ 0 w 10000"/>
                <a:gd name="connsiteY4" fmla="*/ 10458 h 10458"/>
                <a:gd name="connsiteX5" fmla="*/ 0 w 10000"/>
                <a:gd name="connsiteY5" fmla="*/ 2458 h 10458"/>
                <a:gd name="connsiteX0" fmla="*/ 0 w 10000"/>
                <a:gd name="connsiteY0" fmla="*/ 2000 h 10000"/>
                <a:gd name="connsiteX1" fmla="*/ 4913 w 10000"/>
                <a:gd name="connsiteY1" fmla="*/ 1304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11 w 10000"/>
                <a:gd name="connsiteY1" fmla="*/ 168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9 w 10000"/>
                <a:gd name="connsiteY0" fmla="*/ 2579 h 10000"/>
                <a:gd name="connsiteX1" fmla="*/ 5060 w 10000"/>
                <a:gd name="connsiteY1" fmla="*/ 1758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9 w 10000"/>
                <a:gd name="connsiteY5" fmla="*/ 25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9" y="2579"/>
                  </a:moveTo>
                  <a:cubicBezTo>
                    <a:pt x="1995" y="2591"/>
                    <a:pt x="3402" y="2188"/>
                    <a:pt x="5060" y="1758"/>
                  </a:cubicBezTo>
                  <a:cubicBezTo>
                    <a:pt x="6718" y="1328"/>
                    <a:pt x="7707" y="945"/>
                    <a:pt x="10000" y="0"/>
                  </a:cubicBezTo>
                  <a:lnTo>
                    <a:pt x="10000" y="10000"/>
                  </a:lnTo>
                  <a:lnTo>
                    <a:pt x="0" y="10000"/>
                  </a:lnTo>
                  <a:cubicBezTo>
                    <a:pt x="16" y="7526"/>
                    <a:pt x="33" y="5053"/>
                    <a:pt x="49" y="25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9" name="TextBox 2048"/>
          <p:cNvSpPr txBox="1"/>
          <p:nvPr/>
        </p:nvSpPr>
        <p:spPr>
          <a:xfrm>
            <a:off x="284039" y="-20538"/>
            <a:ext cx="615553" cy="54726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微生活，大世界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活动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2" name="TextBox 2051"/>
          <p:cNvSpPr txBox="1"/>
          <p:nvPr/>
        </p:nvSpPr>
        <p:spPr>
          <a:xfrm>
            <a:off x="-72008" y="4011910"/>
            <a:ext cx="147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1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/>
      <p:bldP spid="29" grpId="0"/>
      <p:bldP spid="33" grpId="0"/>
      <p:bldP spid="3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1389</Words>
  <Application>Microsoft Office PowerPoint</Application>
  <PresentationFormat>全屏显示(16:9)</PresentationFormat>
  <Paragraphs>210</Paragraphs>
  <Slides>25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Office 主题</vt:lpstr>
      <vt:lpstr>2_自定义设计方案</vt:lpstr>
      <vt:lpstr>3_自定义设计方案</vt:lpstr>
      <vt:lpstr>1_Office 主题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让“互动”拉近SONY与消费者的距离！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我们的营销计划</vt:lpstr>
      <vt:lpstr>PowerPoint 演示文稿</vt:lpstr>
      <vt:lpstr>PowerPoint 演示文稿</vt:lpstr>
      <vt:lpstr>PowerPoint 演示文稿</vt:lpstr>
      <vt:lpstr>为何选择去哪儿网？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王颖Cathy</dc:creator>
  <cp:lastModifiedBy>test</cp:lastModifiedBy>
  <cp:revision>239</cp:revision>
  <dcterms:created xsi:type="dcterms:W3CDTF">2013-10-14T03:31:17Z</dcterms:created>
  <dcterms:modified xsi:type="dcterms:W3CDTF">2013-10-15T12:46:19Z</dcterms:modified>
</cp:coreProperties>
</file>